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8" r:id="rId3"/>
    <p:sldId id="257" r:id="rId4"/>
    <p:sldId id="259" r:id="rId5"/>
    <p:sldId id="260" r:id="rId6"/>
    <p:sldId id="261" r:id="rId7"/>
    <p:sldId id="262" r:id="rId8"/>
    <p:sldId id="263" r:id="rId9"/>
    <p:sldId id="264" r:id="rId10"/>
    <p:sldId id="268" r:id="rId11"/>
    <p:sldId id="269" r:id="rId12"/>
    <p:sldId id="270" r:id="rId13"/>
    <p:sldId id="271" r:id="rId14"/>
    <p:sldId id="272" r:id="rId15"/>
    <p:sldId id="273" r:id="rId16"/>
    <p:sldId id="274" r:id="rId17"/>
    <p:sldId id="275" r:id="rId18"/>
    <p:sldId id="276" r:id="rId1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38" autoAdjust="0"/>
  </p:normalViewPr>
  <p:slideViewPr>
    <p:cSldViewPr>
      <p:cViewPr varScale="1">
        <p:scale>
          <a:sx n="72" d="100"/>
          <a:sy n="72" d="100"/>
        </p:scale>
        <p:origin x="150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9" d="100"/>
          <a:sy n="69"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A32F46-7006-46DA-97B9-411DDC089694}" type="doc">
      <dgm:prSet loTypeId="urn:microsoft.com/office/officeart/2005/8/layout/arrow2" loCatId="process" qsTypeId="urn:microsoft.com/office/officeart/2005/8/quickstyle/3d1" qsCatId="3D" csTypeId="urn:microsoft.com/office/officeart/2005/8/colors/accent3_4" csCatId="accent3" phldr="1"/>
      <dgm:spPr/>
    </dgm:pt>
    <dgm:pt modelId="{2A58CCC8-AB83-40AC-A83C-A84D00CD4DCB}">
      <dgm:prSet phldrT="[Text]" custT="1"/>
      <dgm:spPr/>
      <dgm:t>
        <a:bodyPr/>
        <a:lstStyle/>
        <a:p>
          <a:r>
            <a:rPr lang="de-CH" sz="3200" b="1" dirty="0">
              <a:solidFill>
                <a:srgbClr val="FF0000"/>
              </a:solidFill>
            </a:rPr>
            <a:t>Industrialisierung</a:t>
          </a:r>
        </a:p>
      </dgm:t>
    </dgm:pt>
    <dgm:pt modelId="{2C31055F-A854-416D-AC73-C82B7D0A9636}" type="parTrans" cxnId="{098B13B2-4265-4250-A484-10E65FD393F1}">
      <dgm:prSet/>
      <dgm:spPr/>
      <dgm:t>
        <a:bodyPr/>
        <a:lstStyle/>
        <a:p>
          <a:endParaRPr lang="de-CH"/>
        </a:p>
      </dgm:t>
    </dgm:pt>
    <dgm:pt modelId="{79A8A180-94F6-43C8-8528-790E1566002B}" type="sibTrans" cxnId="{098B13B2-4265-4250-A484-10E65FD393F1}">
      <dgm:prSet/>
      <dgm:spPr/>
      <dgm:t>
        <a:bodyPr/>
        <a:lstStyle/>
        <a:p>
          <a:endParaRPr lang="de-CH"/>
        </a:p>
      </dgm:t>
    </dgm:pt>
    <dgm:pt modelId="{183A136F-3D71-4B5E-8C2C-ABF9DE2D63C3}">
      <dgm:prSet phldrT="[Text]" custT="1"/>
      <dgm:spPr/>
      <dgm:t>
        <a:bodyPr/>
        <a:lstStyle/>
        <a:p>
          <a:r>
            <a:rPr lang="de-CH" sz="1600" b="1" dirty="0"/>
            <a:t>Anstieg der Ressourcennutzung</a:t>
          </a:r>
          <a:br>
            <a:rPr lang="de-CH" sz="1300" dirty="0"/>
          </a:br>
          <a:br>
            <a:rPr lang="de-CH" sz="1300" dirty="0"/>
          </a:br>
          <a:r>
            <a:rPr lang="de-CH" sz="1300" dirty="0"/>
            <a:t>Übernutzung von Quellen (nicht-erneuerbarer Rohstoff)</a:t>
          </a:r>
        </a:p>
      </dgm:t>
    </dgm:pt>
    <dgm:pt modelId="{155BDFAB-6230-4227-B704-0146259B69B0}" type="parTrans" cxnId="{4BFC00E7-90CF-46D0-BAF2-4D89911AF9DF}">
      <dgm:prSet/>
      <dgm:spPr/>
      <dgm:t>
        <a:bodyPr/>
        <a:lstStyle/>
        <a:p>
          <a:endParaRPr lang="de-CH"/>
        </a:p>
      </dgm:t>
    </dgm:pt>
    <dgm:pt modelId="{FAEB6F56-649D-4070-89F4-8D3FBEBFFCEB}" type="sibTrans" cxnId="{4BFC00E7-90CF-46D0-BAF2-4D89911AF9DF}">
      <dgm:prSet/>
      <dgm:spPr/>
      <dgm:t>
        <a:bodyPr/>
        <a:lstStyle/>
        <a:p>
          <a:endParaRPr lang="de-CH"/>
        </a:p>
      </dgm:t>
    </dgm:pt>
    <dgm:pt modelId="{5C01C1E0-D0FF-47C2-8ADE-9B124D738365}">
      <dgm:prSet phldrT="[Text]"/>
      <dgm:spPr/>
      <dgm:t>
        <a:bodyPr/>
        <a:lstStyle/>
        <a:p>
          <a:r>
            <a:rPr lang="de-CH" b="1" dirty="0"/>
            <a:t>Intensivierung der Landwirtschaft</a:t>
          </a:r>
          <a:br>
            <a:rPr lang="de-CH" dirty="0"/>
          </a:br>
          <a:br>
            <a:rPr lang="de-CH" dirty="0"/>
          </a:br>
          <a:r>
            <a:rPr lang="de-CH" dirty="0"/>
            <a:t>Aufschwung der Chemie - Industrie</a:t>
          </a:r>
        </a:p>
      </dgm:t>
    </dgm:pt>
    <dgm:pt modelId="{2821A112-6D00-4B1A-8305-90910ACF897A}" type="parTrans" cxnId="{635156E8-A728-4BDA-823F-595943BBBED8}">
      <dgm:prSet/>
      <dgm:spPr/>
      <dgm:t>
        <a:bodyPr/>
        <a:lstStyle/>
        <a:p>
          <a:endParaRPr lang="de-CH"/>
        </a:p>
      </dgm:t>
    </dgm:pt>
    <dgm:pt modelId="{1BF6BFAB-2F0C-4D0C-B164-CFFD3E030CA2}" type="sibTrans" cxnId="{635156E8-A728-4BDA-823F-595943BBBED8}">
      <dgm:prSet/>
      <dgm:spPr/>
      <dgm:t>
        <a:bodyPr/>
        <a:lstStyle/>
        <a:p>
          <a:endParaRPr lang="de-CH"/>
        </a:p>
      </dgm:t>
    </dgm:pt>
    <dgm:pt modelId="{C8EF68EF-22C0-48EE-BB39-BB4C7A8137D4}">
      <dgm:prSet phldrT="[Text]" custT="1"/>
      <dgm:spPr/>
      <dgm:t>
        <a:bodyPr/>
        <a:lstStyle/>
        <a:p>
          <a:r>
            <a:rPr lang="de-CH" sz="1800" b="1" dirty="0"/>
            <a:t>Bedrohliche Beschleunigung der Umweltveränderung</a:t>
          </a:r>
        </a:p>
      </dgm:t>
    </dgm:pt>
    <dgm:pt modelId="{27794EBE-0968-4313-B26F-85E50B954241}" type="parTrans" cxnId="{E3912F40-84BB-4D04-94FD-F83ADEEE2738}">
      <dgm:prSet/>
      <dgm:spPr/>
      <dgm:t>
        <a:bodyPr/>
        <a:lstStyle/>
        <a:p>
          <a:endParaRPr lang="de-CH"/>
        </a:p>
      </dgm:t>
    </dgm:pt>
    <dgm:pt modelId="{7E89EBC2-C4B6-45D7-8F61-C1802FE7ED9F}" type="sibTrans" cxnId="{E3912F40-84BB-4D04-94FD-F83ADEEE2738}">
      <dgm:prSet/>
      <dgm:spPr/>
      <dgm:t>
        <a:bodyPr/>
        <a:lstStyle/>
        <a:p>
          <a:endParaRPr lang="de-CH"/>
        </a:p>
      </dgm:t>
    </dgm:pt>
    <dgm:pt modelId="{AB0F43C5-2808-4949-A383-F764BE544A73}" type="pres">
      <dgm:prSet presAssocID="{6CA32F46-7006-46DA-97B9-411DDC089694}" presName="arrowDiagram" presStyleCnt="0">
        <dgm:presLayoutVars>
          <dgm:chMax val="5"/>
          <dgm:dir/>
          <dgm:resizeHandles val="exact"/>
        </dgm:presLayoutVars>
      </dgm:prSet>
      <dgm:spPr/>
    </dgm:pt>
    <dgm:pt modelId="{C33ECE97-5C1E-401F-8707-E7AEB0123A8B}" type="pres">
      <dgm:prSet presAssocID="{6CA32F46-7006-46DA-97B9-411DDC089694}" presName="arrow" presStyleLbl="bgShp" presStyleIdx="0" presStyleCnt="1"/>
      <dgm:spPr/>
    </dgm:pt>
    <dgm:pt modelId="{76282782-B5FB-4747-B16D-7FF5CFC53094}" type="pres">
      <dgm:prSet presAssocID="{6CA32F46-7006-46DA-97B9-411DDC089694}" presName="arrowDiagram4" presStyleCnt="0"/>
      <dgm:spPr/>
    </dgm:pt>
    <dgm:pt modelId="{95185392-E1B1-4333-A56B-B3C433CB94E6}" type="pres">
      <dgm:prSet presAssocID="{2A58CCC8-AB83-40AC-A83C-A84D00CD4DCB}" presName="bullet4a" presStyleLbl="node1" presStyleIdx="0" presStyleCnt="4"/>
      <dgm:spPr/>
    </dgm:pt>
    <dgm:pt modelId="{0AB3ADBF-375A-4658-AFEE-2A1C20EB298F}" type="pres">
      <dgm:prSet presAssocID="{2A58CCC8-AB83-40AC-A83C-A84D00CD4DCB}" presName="textBox4a" presStyleLbl="revTx" presStyleIdx="0" presStyleCnt="4" custScaleX="275374">
        <dgm:presLayoutVars>
          <dgm:bulletEnabled val="1"/>
        </dgm:presLayoutVars>
      </dgm:prSet>
      <dgm:spPr/>
    </dgm:pt>
    <dgm:pt modelId="{C9ECBB25-042C-4BD0-B80D-F04C48CC80EE}" type="pres">
      <dgm:prSet presAssocID="{183A136F-3D71-4B5E-8C2C-ABF9DE2D63C3}" presName="bullet4b" presStyleLbl="node1" presStyleIdx="1" presStyleCnt="4"/>
      <dgm:spPr/>
    </dgm:pt>
    <dgm:pt modelId="{8567680D-464C-494C-B1F9-95C725DFE980}" type="pres">
      <dgm:prSet presAssocID="{183A136F-3D71-4B5E-8C2C-ABF9DE2D63C3}" presName="textBox4b" presStyleLbl="revTx" presStyleIdx="1" presStyleCnt="4" custScaleX="136527">
        <dgm:presLayoutVars>
          <dgm:bulletEnabled val="1"/>
        </dgm:presLayoutVars>
      </dgm:prSet>
      <dgm:spPr/>
    </dgm:pt>
    <dgm:pt modelId="{5A8E6C42-4BF2-44AB-8DD2-EADD32E3D581}" type="pres">
      <dgm:prSet presAssocID="{5C01C1E0-D0FF-47C2-8ADE-9B124D738365}" presName="bullet4c" presStyleLbl="node1" presStyleIdx="2" presStyleCnt="4"/>
      <dgm:spPr/>
    </dgm:pt>
    <dgm:pt modelId="{85E53908-E727-4E4A-A481-D9EED5F60E41}" type="pres">
      <dgm:prSet presAssocID="{5C01C1E0-D0FF-47C2-8ADE-9B124D738365}" presName="textBox4c" presStyleLbl="revTx" presStyleIdx="2" presStyleCnt="4">
        <dgm:presLayoutVars>
          <dgm:bulletEnabled val="1"/>
        </dgm:presLayoutVars>
      </dgm:prSet>
      <dgm:spPr/>
    </dgm:pt>
    <dgm:pt modelId="{1411235A-AB7A-4467-BC9B-0D43A44A6A5A}" type="pres">
      <dgm:prSet presAssocID="{C8EF68EF-22C0-48EE-BB39-BB4C7A8137D4}" presName="bullet4d" presStyleLbl="node1" presStyleIdx="3" presStyleCnt="4"/>
      <dgm:spPr/>
    </dgm:pt>
    <dgm:pt modelId="{E0DCB563-E48C-404A-AC6C-0FB6D38195FF}" type="pres">
      <dgm:prSet presAssocID="{C8EF68EF-22C0-48EE-BB39-BB4C7A8137D4}" presName="textBox4d" presStyleLbl="revTx" presStyleIdx="3" presStyleCnt="4" custScaleX="169275">
        <dgm:presLayoutVars>
          <dgm:bulletEnabled val="1"/>
        </dgm:presLayoutVars>
      </dgm:prSet>
      <dgm:spPr/>
    </dgm:pt>
  </dgm:ptLst>
  <dgm:cxnLst>
    <dgm:cxn modelId="{E3912F40-84BB-4D04-94FD-F83ADEEE2738}" srcId="{6CA32F46-7006-46DA-97B9-411DDC089694}" destId="{C8EF68EF-22C0-48EE-BB39-BB4C7A8137D4}" srcOrd="3" destOrd="0" parTransId="{27794EBE-0968-4313-B26F-85E50B954241}" sibTransId="{7E89EBC2-C4B6-45D7-8F61-C1802FE7ED9F}"/>
    <dgm:cxn modelId="{BC3C2E44-9090-437F-9659-409E6723E9EE}" type="presOf" srcId="{6CA32F46-7006-46DA-97B9-411DDC089694}" destId="{AB0F43C5-2808-4949-A383-F764BE544A73}" srcOrd="0" destOrd="0" presId="urn:microsoft.com/office/officeart/2005/8/layout/arrow2"/>
    <dgm:cxn modelId="{4880324F-EC58-4ACF-BFA1-A96E64AABB75}" type="presOf" srcId="{2A58CCC8-AB83-40AC-A83C-A84D00CD4DCB}" destId="{0AB3ADBF-375A-4658-AFEE-2A1C20EB298F}" srcOrd="0" destOrd="0" presId="urn:microsoft.com/office/officeart/2005/8/layout/arrow2"/>
    <dgm:cxn modelId="{62294B50-82DC-4BCE-8D24-8BD124FABBF6}" type="presOf" srcId="{5C01C1E0-D0FF-47C2-8ADE-9B124D738365}" destId="{85E53908-E727-4E4A-A481-D9EED5F60E41}" srcOrd="0" destOrd="0" presId="urn:microsoft.com/office/officeart/2005/8/layout/arrow2"/>
    <dgm:cxn modelId="{1A9A2957-CBBB-4B27-9147-33D53E5F2F0C}" type="presOf" srcId="{183A136F-3D71-4B5E-8C2C-ABF9DE2D63C3}" destId="{8567680D-464C-494C-B1F9-95C725DFE980}" srcOrd="0" destOrd="0" presId="urn:microsoft.com/office/officeart/2005/8/layout/arrow2"/>
    <dgm:cxn modelId="{B18C918C-3E89-44DC-9725-4A2469F0877B}" type="presOf" srcId="{C8EF68EF-22C0-48EE-BB39-BB4C7A8137D4}" destId="{E0DCB563-E48C-404A-AC6C-0FB6D38195FF}" srcOrd="0" destOrd="0" presId="urn:microsoft.com/office/officeart/2005/8/layout/arrow2"/>
    <dgm:cxn modelId="{098B13B2-4265-4250-A484-10E65FD393F1}" srcId="{6CA32F46-7006-46DA-97B9-411DDC089694}" destId="{2A58CCC8-AB83-40AC-A83C-A84D00CD4DCB}" srcOrd="0" destOrd="0" parTransId="{2C31055F-A854-416D-AC73-C82B7D0A9636}" sibTransId="{79A8A180-94F6-43C8-8528-790E1566002B}"/>
    <dgm:cxn modelId="{4BFC00E7-90CF-46D0-BAF2-4D89911AF9DF}" srcId="{6CA32F46-7006-46DA-97B9-411DDC089694}" destId="{183A136F-3D71-4B5E-8C2C-ABF9DE2D63C3}" srcOrd="1" destOrd="0" parTransId="{155BDFAB-6230-4227-B704-0146259B69B0}" sibTransId="{FAEB6F56-649D-4070-89F4-8D3FBEBFFCEB}"/>
    <dgm:cxn modelId="{635156E8-A728-4BDA-823F-595943BBBED8}" srcId="{6CA32F46-7006-46DA-97B9-411DDC089694}" destId="{5C01C1E0-D0FF-47C2-8ADE-9B124D738365}" srcOrd="2" destOrd="0" parTransId="{2821A112-6D00-4B1A-8305-90910ACF897A}" sibTransId="{1BF6BFAB-2F0C-4D0C-B164-CFFD3E030CA2}"/>
    <dgm:cxn modelId="{A2343182-7D92-45FB-A63C-864272A5839E}" type="presParOf" srcId="{AB0F43C5-2808-4949-A383-F764BE544A73}" destId="{C33ECE97-5C1E-401F-8707-E7AEB0123A8B}" srcOrd="0" destOrd="0" presId="urn:microsoft.com/office/officeart/2005/8/layout/arrow2"/>
    <dgm:cxn modelId="{4999033C-37D2-4FDA-9264-87D16817E484}" type="presParOf" srcId="{AB0F43C5-2808-4949-A383-F764BE544A73}" destId="{76282782-B5FB-4747-B16D-7FF5CFC53094}" srcOrd="1" destOrd="0" presId="urn:microsoft.com/office/officeart/2005/8/layout/arrow2"/>
    <dgm:cxn modelId="{65A3E14B-BAD4-472A-8D13-AD09C41EC0CF}" type="presParOf" srcId="{76282782-B5FB-4747-B16D-7FF5CFC53094}" destId="{95185392-E1B1-4333-A56B-B3C433CB94E6}" srcOrd="0" destOrd="0" presId="urn:microsoft.com/office/officeart/2005/8/layout/arrow2"/>
    <dgm:cxn modelId="{4ECBD9D8-3CB5-44B6-9241-F83AB5BDB8D0}" type="presParOf" srcId="{76282782-B5FB-4747-B16D-7FF5CFC53094}" destId="{0AB3ADBF-375A-4658-AFEE-2A1C20EB298F}" srcOrd="1" destOrd="0" presId="urn:microsoft.com/office/officeart/2005/8/layout/arrow2"/>
    <dgm:cxn modelId="{DF5753BF-02FA-4F04-9CD0-D048F650BC46}" type="presParOf" srcId="{76282782-B5FB-4747-B16D-7FF5CFC53094}" destId="{C9ECBB25-042C-4BD0-B80D-F04C48CC80EE}" srcOrd="2" destOrd="0" presId="urn:microsoft.com/office/officeart/2005/8/layout/arrow2"/>
    <dgm:cxn modelId="{A611E09F-AD2B-4379-A566-1E656CD828FA}" type="presParOf" srcId="{76282782-B5FB-4747-B16D-7FF5CFC53094}" destId="{8567680D-464C-494C-B1F9-95C725DFE980}" srcOrd="3" destOrd="0" presId="urn:microsoft.com/office/officeart/2005/8/layout/arrow2"/>
    <dgm:cxn modelId="{CE9D9557-F5B4-44BA-A455-0B2EBA1B84ED}" type="presParOf" srcId="{76282782-B5FB-4747-B16D-7FF5CFC53094}" destId="{5A8E6C42-4BF2-44AB-8DD2-EADD32E3D581}" srcOrd="4" destOrd="0" presId="urn:microsoft.com/office/officeart/2005/8/layout/arrow2"/>
    <dgm:cxn modelId="{D62C6433-B698-4EDD-9623-EA4BD13C7398}" type="presParOf" srcId="{76282782-B5FB-4747-B16D-7FF5CFC53094}" destId="{85E53908-E727-4E4A-A481-D9EED5F60E41}" srcOrd="5" destOrd="0" presId="urn:microsoft.com/office/officeart/2005/8/layout/arrow2"/>
    <dgm:cxn modelId="{F0716544-E2CD-4DBA-96E4-1A7A03273A77}" type="presParOf" srcId="{76282782-B5FB-4747-B16D-7FF5CFC53094}" destId="{1411235A-AB7A-4467-BC9B-0D43A44A6A5A}" srcOrd="6" destOrd="0" presId="urn:microsoft.com/office/officeart/2005/8/layout/arrow2"/>
    <dgm:cxn modelId="{D0229D3A-92AA-4A0D-8DDA-DB624AE5CC84}" type="presParOf" srcId="{76282782-B5FB-4747-B16D-7FF5CFC53094}" destId="{E0DCB563-E48C-404A-AC6C-0FB6D38195FF}"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3ECE97-5C1E-401F-8707-E7AEB0123A8B}">
      <dsp:nvSpPr>
        <dsp:cNvPr id="0" name=""/>
        <dsp:cNvSpPr/>
      </dsp:nvSpPr>
      <dsp:spPr>
        <a:xfrm>
          <a:off x="118556" y="26789"/>
          <a:ext cx="8715436" cy="5447147"/>
        </a:xfrm>
        <a:prstGeom prst="swooshArrow">
          <a:avLst>
            <a:gd name="adj1" fmla="val 25000"/>
            <a:gd name="adj2" fmla="val 25000"/>
          </a:avLst>
        </a:prstGeom>
        <a:gradFill rotWithShape="0">
          <a:gsLst>
            <a:gs pos="0">
              <a:schemeClr val="accent3">
                <a:tint val="55000"/>
                <a:hueOff val="0"/>
                <a:satOff val="0"/>
                <a:lumOff val="0"/>
                <a:alphaOff val="0"/>
                <a:shade val="51000"/>
                <a:satMod val="130000"/>
              </a:schemeClr>
            </a:gs>
            <a:gs pos="80000">
              <a:schemeClr val="accent3">
                <a:tint val="55000"/>
                <a:hueOff val="0"/>
                <a:satOff val="0"/>
                <a:lumOff val="0"/>
                <a:alphaOff val="0"/>
                <a:shade val="93000"/>
                <a:satMod val="130000"/>
              </a:schemeClr>
            </a:gs>
            <a:gs pos="100000">
              <a:schemeClr val="accent3">
                <a:tint val="55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95185392-E1B1-4333-A56B-B3C433CB94E6}">
      <dsp:nvSpPr>
        <dsp:cNvPr id="0" name=""/>
        <dsp:cNvSpPr/>
      </dsp:nvSpPr>
      <dsp:spPr>
        <a:xfrm>
          <a:off x="977026" y="4077288"/>
          <a:ext cx="200455" cy="200455"/>
        </a:xfrm>
        <a:prstGeom prst="ellipse">
          <a:avLst/>
        </a:prstGeom>
        <a:gradFill rotWithShape="0">
          <a:gsLst>
            <a:gs pos="0">
              <a:schemeClr val="accent3">
                <a:shade val="50000"/>
                <a:hueOff val="0"/>
                <a:satOff val="0"/>
                <a:lumOff val="0"/>
                <a:alphaOff val="0"/>
                <a:shade val="51000"/>
                <a:satMod val="130000"/>
              </a:schemeClr>
            </a:gs>
            <a:gs pos="80000">
              <a:schemeClr val="accent3">
                <a:shade val="50000"/>
                <a:hueOff val="0"/>
                <a:satOff val="0"/>
                <a:lumOff val="0"/>
                <a:alphaOff val="0"/>
                <a:shade val="93000"/>
                <a:satMod val="130000"/>
              </a:schemeClr>
            </a:gs>
            <a:gs pos="100000">
              <a:schemeClr val="accent3">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AB3ADBF-375A-4658-AFEE-2A1C20EB298F}">
      <dsp:nvSpPr>
        <dsp:cNvPr id="0" name=""/>
        <dsp:cNvSpPr/>
      </dsp:nvSpPr>
      <dsp:spPr>
        <a:xfrm>
          <a:off x="-229579" y="4177515"/>
          <a:ext cx="4104007" cy="1296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17" tIns="0" rIns="0" bIns="0" numCol="1" spcCol="1270" anchor="t" anchorCtr="0">
          <a:noAutofit/>
        </a:bodyPr>
        <a:lstStyle/>
        <a:p>
          <a:pPr marL="0" lvl="0" indent="0" algn="l" defTabSz="1422400">
            <a:lnSpc>
              <a:spcPct val="90000"/>
            </a:lnSpc>
            <a:spcBef>
              <a:spcPct val="0"/>
            </a:spcBef>
            <a:spcAft>
              <a:spcPct val="35000"/>
            </a:spcAft>
            <a:buNone/>
          </a:pPr>
          <a:r>
            <a:rPr lang="de-CH" sz="3200" b="1" kern="1200" dirty="0">
              <a:solidFill>
                <a:srgbClr val="FF0000"/>
              </a:solidFill>
            </a:rPr>
            <a:t>Industrialisierung</a:t>
          </a:r>
        </a:p>
      </dsp:txBody>
      <dsp:txXfrm>
        <a:off x="-229579" y="4177515"/>
        <a:ext cx="4104007" cy="1296421"/>
      </dsp:txXfrm>
    </dsp:sp>
    <dsp:sp modelId="{C9ECBB25-042C-4BD0-B80D-F04C48CC80EE}">
      <dsp:nvSpPr>
        <dsp:cNvPr id="0" name=""/>
        <dsp:cNvSpPr/>
      </dsp:nvSpPr>
      <dsp:spPr>
        <a:xfrm>
          <a:off x="2393284" y="2810281"/>
          <a:ext cx="348617" cy="348617"/>
        </a:xfrm>
        <a:prstGeom prst="ellipse">
          <a:avLst/>
        </a:prstGeom>
        <a:gradFill rotWithShape="0">
          <a:gsLst>
            <a:gs pos="0">
              <a:schemeClr val="accent3">
                <a:shade val="50000"/>
                <a:hueOff val="133778"/>
                <a:satOff val="-2135"/>
                <a:lumOff val="20553"/>
                <a:alphaOff val="0"/>
                <a:shade val="51000"/>
                <a:satMod val="130000"/>
              </a:schemeClr>
            </a:gs>
            <a:gs pos="80000">
              <a:schemeClr val="accent3">
                <a:shade val="50000"/>
                <a:hueOff val="133778"/>
                <a:satOff val="-2135"/>
                <a:lumOff val="20553"/>
                <a:alphaOff val="0"/>
                <a:shade val="93000"/>
                <a:satMod val="130000"/>
              </a:schemeClr>
            </a:gs>
            <a:gs pos="100000">
              <a:schemeClr val="accent3">
                <a:shade val="50000"/>
                <a:hueOff val="133778"/>
                <a:satOff val="-2135"/>
                <a:lumOff val="2055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567680D-464C-494C-B1F9-95C725DFE980}">
      <dsp:nvSpPr>
        <dsp:cNvPr id="0" name=""/>
        <dsp:cNvSpPr/>
      </dsp:nvSpPr>
      <dsp:spPr>
        <a:xfrm>
          <a:off x="2233327" y="2984590"/>
          <a:ext cx="2498773" cy="2489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725" tIns="0" rIns="0" bIns="0" numCol="1" spcCol="1270" anchor="t" anchorCtr="0">
          <a:noAutofit/>
        </a:bodyPr>
        <a:lstStyle/>
        <a:p>
          <a:pPr marL="0" lvl="0" indent="0" algn="l" defTabSz="711200">
            <a:lnSpc>
              <a:spcPct val="90000"/>
            </a:lnSpc>
            <a:spcBef>
              <a:spcPct val="0"/>
            </a:spcBef>
            <a:spcAft>
              <a:spcPct val="35000"/>
            </a:spcAft>
            <a:buNone/>
          </a:pPr>
          <a:r>
            <a:rPr lang="de-CH" sz="1600" b="1" kern="1200" dirty="0"/>
            <a:t>Anstieg der Ressourcennutzung</a:t>
          </a:r>
          <a:br>
            <a:rPr lang="de-CH" sz="1300" kern="1200" dirty="0"/>
          </a:br>
          <a:br>
            <a:rPr lang="de-CH" sz="1300" kern="1200" dirty="0"/>
          </a:br>
          <a:r>
            <a:rPr lang="de-CH" sz="1300" kern="1200" dirty="0"/>
            <a:t>Übernutzung von Quellen (nicht-erneuerbarer Rohstoff)</a:t>
          </a:r>
        </a:p>
      </dsp:txBody>
      <dsp:txXfrm>
        <a:off x="2233327" y="2984590"/>
        <a:ext cx="2498773" cy="2489346"/>
      </dsp:txXfrm>
    </dsp:sp>
    <dsp:sp modelId="{5A8E6C42-4BF2-44AB-8DD2-EADD32E3D581}">
      <dsp:nvSpPr>
        <dsp:cNvPr id="0" name=""/>
        <dsp:cNvSpPr/>
      </dsp:nvSpPr>
      <dsp:spPr>
        <a:xfrm>
          <a:off x="4201737" y="1876640"/>
          <a:ext cx="461918" cy="461918"/>
        </a:xfrm>
        <a:prstGeom prst="ellipse">
          <a:avLst/>
        </a:prstGeom>
        <a:gradFill rotWithShape="0">
          <a:gsLst>
            <a:gs pos="0">
              <a:schemeClr val="accent3">
                <a:shade val="50000"/>
                <a:hueOff val="267556"/>
                <a:satOff val="-4269"/>
                <a:lumOff val="41107"/>
                <a:alphaOff val="0"/>
                <a:shade val="51000"/>
                <a:satMod val="130000"/>
              </a:schemeClr>
            </a:gs>
            <a:gs pos="80000">
              <a:schemeClr val="accent3">
                <a:shade val="50000"/>
                <a:hueOff val="267556"/>
                <a:satOff val="-4269"/>
                <a:lumOff val="41107"/>
                <a:alphaOff val="0"/>
                <a:shade val="93000"/>
                <a:satMod val="130000"/>
              </a:schemeClr>
            </a:gs>
            <a:gs pos="100000">
              <a:schemeClr val="accent3">
                <a:shade val="50000"/>
                <a:hueOff val="267556"/>
                <a:satOff val="-4269"/>
                <a:lumOff val="4110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5E53908-E727-4E4A-A481-D9EED5F60E41}">
      <dsp:nvSpPr>
        <dsp:cNvPr id="0" name=""/>
        <dsp:cNvSpPr/>
      </dsp:nvSpPr>
      <dsp:spPr>
        <a:xfrm>
          <a:off x="4432696" y="2107599"/>
          <a:ext cx="1830241" cy="33663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761" tIns="0" rIns="0" bIns="0" numCol="1" spcCol="1270" anchor="t" anchorCtr="0">
          <a:noAutofit/>
        </a:bodyPr>
        <a:lstStyle/>
        <a:p>
          <a:pPr marL="0" lvl="0" indent="0" algn="l" defTabSz="889000">
            <a:lnSpc>
              <a:spcPct val="90000"/>
            </a:lnSpc>
            <a:spcBef>
              <a:spcPct val="0"/>
            </a:spcBef>
            <a:spcAft>
              <a:spcPct val="35000"/>
            </a:spcAft>
            <a:buNone/>
          </a:pPr>
          <a:r>
            <a:rPr lang="de-CH" sz="2000" b="1" kern="1200" dirty="0"/>
            <a:t>Intensivierung der Landwirtschaft</a:t>
          </a:r>
          <a:br>
            <a:rPr lang="de-CH" sz="2000" kern="1200" dirty="0"/>
          </a:br>
          <a:br>
            <a:rPr lang="de-CH" sz="2000" kern="1200" dirty="0"/>
          </a:br>
          <a:r>
            <a:rPr lang="de-CH" sz="2000" kern="1200" dirty="0"/>
            <a:t>Aufschwung der Chemie - Industrie</a:t>
          </a:r>
        </a:p>
      </dsp:txBody>
      <dsp:txXfrm>
        <a:off x="4432696" y="2107599"/>
        <a:ext cx="1830241" cy="3366337"/>
      </dsp:txXfrm>
    </dsp:sp>
    <dsp:sp modelId="{1411235A-AB7A-4467-BC9B-0D43A44A6A5A}">
      <dsp:nvSpPr>
        <dsp:cNvPr id="0" name=""/>
        <dsp:cNvSpPr/>
      </dsp:nvSpPr>
      <dsp:spPr>
        <a:xfrm>
          <a:off x="6171426" y="1258934"/>
          <a:ext cx="618795" cy="618795"/>
        </a:xfrm>
        <a:prstGeom prst="ellipse">
          <a:avLst/>
        </a:prstGeom>
        <a:gradFill rotWithShape="0">
          <a:gsLst>
            <a:gs pos="0">
              <a:schemeClr val="accent3">
                <a:shade val="50000"/>
                <a:hueOff val="133778"/>
                <a:satOff val="-2135"/>
                <a:lumOff val="20553"/>
                <a:alphaOff val="0"/>
                <a:shade val="51000"/>
                <a:satMod val="130000"/>
              </a:schemeClr>
            </a:gs>
            <a:gs pos="80000">
              <a:schemeClr val="accent3">
                <a:shade val="50000"/>
                <a:hueOff val="133778"/>
                <a:satOff val="-2135"/>
                <a:lumOff val="20553"/>
                <a:alphaOff val="0"/>
                <a:shade val="93000"/>
                <a:satMod val="130000"/>
              </a:schemeClr>
            </a:gs>
            <a:gs pos="100000">
              <a:schemeClr val="accent3">
                <a:shade val="50000"/>
                <a:hueOff val="133778"/>
                <a:satOff val="-2135"/>
                <a:lumOff val="2055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0DCB563-E48C-404A-AC6C-0FB6D38195FF}">
      <dsp:nvSpPr>
        <dsp:cNvPr id="0" name=""/>
        <dsp:cNvSpPr/>
      </dsp:nvSpPr>
      <dsp:spPr>
        <a:xfrm>
          <a:off x="5846874" y="1568331"/>
          <a:ext cx="3098141" cy="3905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7887" tIns="0" rIns="0" bIns="0" numCol="1" spcCol="1270" anchor="t" anchorCtr="0">
          <a:noAutofit/>
        </a:bodyPr>
        <a:lstStyle/>
        <a:p>
          <a:pPr marL="0" lvl="0" indent="0" algn="l" defTabSz="800100">
            <a:lnSpc>
              <a:spcPct val="90000"/>
            </a:lnSpc>
            <a:spcBef>
              <a:spcPct val="0"/>
            </a:spcBef>
            <a:spcAft>
              <a:spcPct val="35000"/>
            </a:spcAft>
            <a:buNone/>
          </a:pPr>
          <a:r>
            <a:rPr lang="de-CH" sz="1800" b="1" kern="1200" dirty="0"/>
            <a:t>Bedrohliche Beschleunigung der Umweltveränderung</a:t>
          </a:r>
        </a:p>
      </dsp:txBody>
      <dsp:txXfrm>
        <a:off x="5846874" y="1568331"/>
        <a:ext cx="3098141" cy="3905604"/>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494872-1979-48C1-90C2-6B9220FC5ED0}" type="datetimeFigureOut">
              <a:rPr lang="de-DE" smtClean="0"/>
              <a:pPr/>
              <a:t>12.11.2018</a:t>
            </a:fld>
            <a:endParaRPr lang="de-CH"/>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B72964-4B2B-45C6-8F21-75C0B427607E}" type="slidenum">
              <a:rPr lang="de-CH" smtClean="0"/>
              <a:pPr/>
              <a:t>‹Nr.›</a:t>
            </a:fld>
            <a:endParaRPr lang="de-CH"/>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dirty="0"/>
              <a:t>L stellt die Frage:</a:t>
            </a:r>
            <a:r>
              <a:rPr lang="de-CH" baseline="0" dirty="0"/>
              <a:t> Was versteht ihr unter Umweltprobleme / Umweltverschmutzung? </a:t>
            </a:r>
            <a:r>
              <a:rPr lang="de-CH" baseline="0" dirty="0">
                <a:sym typeface="Wingdings" pitchFamily="2" charset="2"/>
              </a:rPr>
              <a:t>Könnt ihr Beispiele dafür geben?</a:t>
            </a: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1</a:t>
            </a:fld>
            <a:endParaRPr lang="de-C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dirty="0"/>
              <a:t>L äussert</a:t>
            </a:r>
            <a:r>
              <a:rPr lang="de-CH" baseline="0" dirty="0"/>
              <a:t> zu den Bildern einige Informationen: </a:t>
            </a:r>
          </a:p>
          <a:p>
            <a:pPr>
              <a:buFontTx/>
              <a:buChar char="-"/>
            </a:pPr>
            <a:r>
              <a:rPr lang="de-CH" baseline="0" dirty="0"/>
              <a:t> Die grösste Giftmülldeponie Europas liegt in Deutschland </a:t>
            </a:r>
            <a:r>
              <a:rPr lang="de-CH" baseline="0" dirty="0">
                <a:sym typeface="Wingdings" pitchFamily="2" charset="2"/>
              </a:rPr>
              <a:t> mehr als 2 Mio. Tonnen Giftmüll lagern dort / pro Tag werden durchschnittlich 80 t Giftmüll abgeliefert!</a:t>
            </a:r>
          </a:p>
          <a:p>
            <a:pPr>
              <a:buFontTx/>
              <a:buChar char="-"/>
            </a:pPr>
            <a:r>
              <a:rPr lang="de-CH" baseline="0" dirty="0">
                <a:sym typeface="Wingdings" pitchFamily="2" charset="2"/>
              </a:rPr>
              <a:t>Der Regenwald ist die Lunge unseres Planeten  durch Photosynthese wird aus CO2 Sauerstoff gebildet  aber: alle zwei Sekunden wird ein Stück Wald in der Grösse eines Fussballfeldes vernichtet (http://www.youtube.com/watch?v=hXspKYAna3U)</a:t>
            </a:r>
          </a:p>
          <a:p>
            <a:pPr>
              <a:buFontTx/>
              <a:buChar char="-"/>
            </a:pPr>
            <a:r>
              <a:rPr lang="de-CH" baseline="0" dirty="0">
                <a:sym typeface="Wingdings" pitchFamily="2" charset="2"/>
              </a:rPr>
              <a:t> Wir nehmen täglich 10 000 Liter Luft zu uns  im Gegensatz zur Nahrung ist die Luft nicht beliebig auswählbar!  es gibt bereits Orte auf dieser Welt, in denen man nur noch mit Schutzmaske herum laufen kann (Smog, giftige Partikel), da die Luft aufgrund unzureichender Filtersysteme so verschmutzt ist  Krankheiten!</a:t>
            </a:r>
          </a:p>
          <a:p>
            <a:pPr>
              <a:buFontTx/>
              <a:buChar char="-"/>
            </a:pPr>
            <a:r>
              <a:rPr lang="de-CH" baseline="0" dirty="0">
                <a:sym typeface="Wingdings" pitchFamily="2" charset="2"/>
              </a:rPr>
              <a:t> allenfalls noch weitere Beispiele geben (Vergiftung der Meere, Anstieg auf 2,5 Milliarden Autos bis ins Jahr 2030!, usw.)</a:t>
            </a:r>
          </a:p>
          <a:p>
            <a:pPr>
              <a:buFontTx/>
              <a:buChar char="-"/>
            </a:pPr>
            <a:endParaRPr lang="de-CH" baseline="0" dirty="0">
              <a:sym typeface="Wingdings" pitchFamily="2" charset="2"/>
            </a:endParaRPr>
          </a:p>
        </p:txBody>
      </p:sp>
      <p:sp>
        <p:nvSpPr>
          <p:cNvPr id="4" name="Foliennummernplatzhalter 3"/>
          <p:cNvSpPr>
            <a:spLocks noGrp="1"/>
          </p:cNvSpPr>
          <p:nvPr>
            <p:ph type="sldNum" sz="quarter" idx="10"/>
          </p:nvPr>
        </p:nvSpPr>
        <p:spPr/>
        <p:txBody>
          <a:bodyPr/>
          <a:lstStyle/>
          <a:p>
            <a:fld id="{9BB72964-4B2B-45C6-8F21-75C0B427607E}" type="slidenum">
              <a:rPr lang="de-CH" smtClean="0"/>
              <a:pPr/>
              <a:t>2</a:t>
            </a:fld>
            <a:endParaRPr lang="de-C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dirty="0"/>
              <a:t>Beispiele</a:t>
            </a:r>
            <a:r>
              <a:rPr lang="de-CH" baseline="0" dirty="0"/>
              <a:t> geben: Durch den Ausstoss von CO2 wird der Treibhauseffekt angetrieben </a:t>
            </a:r>
            <a:r>
              <a:rPr lang="de-CH" baseline="0" dirty="0">
                <a:sym typeface="Wingdings" pitchFamily="2" charset="2"/>
              </a:rPr>
              <a:t> Folge: Klimaveränderung, Erderwärmung, Gletscherschmelzen (wird vom Menschen als negativ bewertet, ist aber selbst daran schuld!)</a:t>
            </a:r>
          </a:p>
          <a:p>
            <a:r>
              <a:rPr lang="de-CH" baseline="0" dirty="0">
                <a:sym typeface="Wingdings" pitchFamily="2" charset="2"/>
              </a:rPr>
              <a:t>Es gibt auch natürliche Umweltveränderungen, für welche nicht der Mensch verantwortlich ist (Vulkanausbrüche)</a:t>
            </a: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3</a:t>
            </a:fld>
            <a:endParaRPr lang="de-C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dirty="0"/>
              <a:t>S</a:t>
            </a:r>
            <a:r>
              <a:rPr lang="de-CH" baseline="0" dirty="0"/>
              <a:t> müssen wissen, dass sich der Begriff Umweltverschmutzung leicht vom Begriff Umweltproblem unterscheidet </a:t>
            </a:r>
            <a:r>
              <a:rPr lang="de-CH" baseline="0" dirty="0">
                <a:sym typeface="Wingdings" pitchFamily="2" charset="2"/>
              </a:rPr>
              <a:t> Durch die Umweltverschmutzung entsteht überhaupt erst ein Umweltproblem, welches dann wiederum dazu führt, dass sich die Umwelt verändert!</a:t>
            </a:r>
          </a:p>
          <a:p>
            <a:r>
              <a:rPr lang="de-CH" baseline="0" dirty="0">
                <a:sym typeface="Wingdings" pitchFamily="2" charset="2"/>
              </a:rPr>
              <a:t>Beispiele: Illegale Müllentsorgung im Meer  Folge: Fischsterben, verschmutztes Wasser, Artenausrottung, Schliessung von Stränden, usw. = Umweltproblem!</a:t>
            </a: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4</a:t>
            </a:fld>
            <a:endParaRPr lang="de-CH"/>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dirty="0"/>
              <a:t>Der Mensch priorisiert den Fortschritt und Wohlstand</a:t>
            </a:r>
            <a:r>
              <a:rPr lang="de-CH" baseline="0" dirty="0"/>
              <a:t> gegenüber einem dauerhaft intaktem Ökosystem!</a:t>
            </a: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5</a:t>
            </a:fld>
            <a:endParaRPr lang="de-CH"/>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dirty="0"/>
              <a:t>Menschen beeinflussen durch ihre Existenz unvermeidbar ihre Umwelt. Vor </a:t>
            </a:r>
            <a:r>
              <a:rPr lang="de-CH" b="0" u="none" dirty="0">
                <a:solidFill>
                  <a:schemeClr val="tx1"/>
                </a:solidFill>
              </a:rPr>
              <a:t>der</a:t>
            </a:r>
            <a:r>
              <a:rPr lang="de-CH" b="0" u="none" baseline="0" dirty="0">
                <a:solidFill>
                  <a:schemeClr val="tx1"/>
                </a:solidFill>
              </a:rPr>
              <a:t> Industriellen Revolution </a:t>
            </a:r>
            <a:r>
              <a:rPr lang="de-CH" b="0" u="none" dirty="0">
                <a:solidFill>
                  <a:schemeClr val="tx1"/>
                </a:solidFill>
              </a:rPr>
              <a:t>waren diese Umwelteinflüsse und ihre Folgen lokal beschränkt oder in ihrer</a:t>
            </a:r>
            <a:r>
              <a:rPr lang="de-CH" b="0" u="none" baseline="0" dirty="0">
                <a:solidFill>
                  <a:schemeClr val="tx1"/>
                </a:solidFill>
              </a:rPr>
              <a:t> Wirkung vernachlässigbar</a:t>
            </a:r>
            <a:r>
              <a:rPr lang="de-CH" b="0" u="none" dirty="0">
                <a:solidFill>
                  <a:schemeClr val="tx1"/>
                </a:solidFill>
              </a:rPr>
              <a:t>. Erst durch die qualitativ höhere Eingriffstiefe in natürliche Prozesse,</a:t>
            </a:r>
            <a:r>
              <a:rPr lang="de-CH" b="0" u="none" baseline="0" dirty="0">
                <a:solidFill>
                  <a:schemeClr val="tx1"/>
                </a:solidFill>
              </a:rPr>
              <a:t> </a:t>
            </a:r>
            <a:r>
              <a:rPr lang="de-CH" b="0" u="none" dirty="0">
                <a:solidFill>
                  <a:schemeClr val="tx1"/>
                </a:solidFill>
              </a:rPr>
              <a:t>die steigenden Stoffumsätze und die Übernutzung von Quellen</a:t>
            </a:r>
            <a:r>
              <a:rPr lang="de-CH" b="0" u="none" baseline="0" dirty="0">
                <a:solidFill>
                  <a:schemeClr val="tx1"/>
                </a:solidFill>
              </a:rPr>
              <a:t> </a:t>
            </a:r>
            <a:r>
              <a:rPr lang="de-CH" b="0" u="none" dirty="0">
                <a:solidFill>
                  <a:schemeClr val="tx1"/>
                </a:solidFill>
              </a:rPr>
              <a:t>sind durch die Industrialisierung Umweltprobleme verstärkt worden und nicht mehr lokal eingrenzbar. Im 19 Jh. stieg die Ressourcennutzung in weiten Teilen der Erde an, die Chemie-Industrie erfuhr einen gewaltigen Aufschwung und durch die Intensivierung der Landwirtschaft kommt es zu einer Umwandlung ganzer Landschaften. Gleichzeitig führten Industrialisierung und Fortschritt in Wissenschaft und Gesellschaft auch erst zu einer verstärkten Wahrnehmung und Beachtung von Umweltproblemen. Im Zeitalter der Globalisierung sind besonders die globalen Umweltprobleme (Globale Erwärmung, Biodiversitätsverlust) in das Zentrum der Aufmerksamkeit gerückt und bedürfen einer abgestimmten Bearbeitung. Bei den meisten Umweltveränderungen wird die 50%-Marke (50% der heute bestehenden Schäden) erst in der zweiten Hälfte des 20 Jh. erreicht. Das weißt auf eine gewaltige und bedrohliche Beschleunigung der Umweltveränderungen hin.</a:t>
            </a:r>
          </a:p>
        </p:txBody>
      </p:sp>
      <p:sp>
        <p:nvSpPr>
          <p:cNvPr id="4" name="Foliennummernplatzhalter 3"/>
          <p:cNvSpPr>
            <a:spLocks noGrp="1"/>
          </p:cNvSpPr>
          <p:nvPr>
            <p:ph type="sldNum" sz="quarter" idx="10"/>
          </p:nvPr>
        </p:nvSpPr>
        <p:spPr/>
        <p:txBody>
          <a:bodyPr/>
          <a:lstStyle/>
          <a:p>
            <a:fld id="{9BB72964-4B2B-45C6-8F21-75C0B427607E}" type="slidenum">
              <a:rPr lang="de-CH" smtClean="0"/>
              <a:pPr/>
              <a:t>6</a:t>
            </a:fld>
            <a:endParaRPr lang="de-CH"/>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dirty="0"/>
              <a:t>Beispiel: Man kann nicht einfach ein Gesetz einführen, dass man nicht mehr Auto fahren darf</a:t>
            </a:r>
            <a:r>
              <a:rPr lang="de-CH" baseline="0" dirty="0"/>
              <a:t> </a:t>
            </a:r>
            <a:r>
              <a:rPr lang="de-CH" baseline="0" dirty="0">
                <a:sym typeface="Wingdings" pitchFamily="2" charset="2"/>
              </a:rPr>
              <a:t> Folge: Wirtschaft bricht zusammen, Arbeitsplätze gehen verloren, für uns selbstverständliche Tätigkeiten werden nicht mehr möglich</a:t>
            </a:r>
          </a:p>
          <a:p>
            <a:r>
              <a:rPr lang="de-CH" dirty="0"/>
              <a:t>In der Politik ist der</a:t>
            </a:r>
            <a:r>
              <a:rPr lang="de-CH" baseline="0" dirty="0"/>
              <a:t> Klimaschutz schon seit geraumer Zeit ein Thema: doch passiert etwas? </a:t>
            </a:r>
            <a:r>
              <a:rPr lang="de-CH" baseline="0" dirty="0">
                <a:sym typeface="Wingdings" pitchFamily="2" charset="2"/>
              </a:rPr>
              <a:t> nicht sehr viel, da es ein sehr heikles und schwieriges Thema ist (es gibt benachteiligte Länder, für die gewisse Klimaschutzmassnahmen das Ende wäre…)</a:t>
            </a:r>
          </a:p>
          <a:p>
            <a:r>
              <a:rPr lang="de-CH" baseline="0" dirty="0">
                <a:sym typeface="Wingdings" pitchFamily="2" charset="2"/>
              </a:rPr>
              <a:t>Wichtig: Wissen, dass es der Umwelt nicht sehr gut geht und am eigenen Verhalten arbeiten  LG in der Klasse: Was kann ich tun, um Umweltproblemen entgegen zu wirken?</a:t>
            </a: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7</a:t>
            </a:fld>
            <a:endParaRPr lang="de-CH"/>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dirty="0"/>
              <a:t>LG: Was sind die Folgen der globalen</a:t>
            </a:r>
            <a:r>
              <a:rPr lang="de-CH" baseline="0" dirty="0"/>
              <a:t> Klimaerwärmung?</a:t>
            </a:r>
          </a:p>
          <a:p>
            <a:pPr>
              <a:buFontTx/>
              <a:buChar char="-"/>
            </a:pPr>
            <a:r>
              <a:rPr lang="de-CH" baseline="0" dirty="0"/>
              <a:t>Gletscher schmelzen (Anstieg Meeresspiegel </a:t>
            </a:r>
            <a:r>
              <a:rPr lang="de-CH" baseline="0" dirty="0">
                <a:sym typeface="Wingdings" pitchFamily="2" charset="2"/>
              </a:rPr>
              <a:t> Gefährdung von Lebensraum!)</a:t>
            </a:r>
          </a:p>
          <a:p>
            <a:pPr>
              <a:buFontTx/>
              <a:buChar char="-"/>
            </a:pPr>
            <a:r>
              <a:rPr lang="de-CH" baseline="0" dirty="0">
                <a:sym typeface="Wingdings" pitchFamily="2" charset="2"/>
              </a:rPr>
              <a:t>Umweltkatastrophen (Erdrutsch, Bodenerosion, Austrocknung von Gewässer  Zerstörung von Leben)</a:t>
            </a:r>
          </a:p>
          <a:p>
            <a:pPr>
              <a:buFontTx/>
              <a:buChar char="-"/>
            </a:pPr>
            <a:r>
              <a:rPr lang="de-CH" baseline="0" dirty="0">
                <a:sym typeface="Wingdings" pitchFamily="2" charset="2"/>
              </a:rPr>
              <a:t>Klima  - so wie wir es kennen - auf der ganzen Welt ist gefährdet (Golfstrom!!!)</a:t>
            </a: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8</a:t>
            </a:fld>
            <a:endParaRPr lang="de-CH"/>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CH"/>
          </a:p>
        </p:txBody>
      </p:sp>
      <p:sp>
        <p:nvSpPr>
          <p:cNvPr id="4" name="Foliennummernplatzhalter 3"/>
          <p:cNvSpPr>
            <a:spLocks noGrp="1"/>
          </p:cNvSpPr>
          <p:nvPr>
            <p:ph type="sldNum" sz="quarter" idx="10"/>
          </p:nvPr>
        </p:nvSpPr>
        <p:spPr/>
        <p:txBody>
          <a:bodyPr/>
          <a:lstStyle/>
          <a:p>
            <a:fld id="{9BB72964-4B2B-45C6-8F21-75C0B427607E}" type="slidenum">
              <a:rPr lang="de-CH" smtClean="0"/>
              <a:pPr/>
              <a:t>9</a:t>
            </a:fld>
            <a:endParaRPr lang="de-CH"/>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10</a:t>
            </a:fld>
            <a:endParaRPr lang="de-CH"/>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11</a:t>
            </a:fld>
            <a:endParaRPr lang="de-CH"/>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a:buFontTx/>
              <a:buNone/>
            </a:pPr>
            <a:r>
              <a:rPr lang="de-CH" dirty="0"/>
              <a:t>Über</a:t>
            </a:r>
            <a:r>
              <a:rPr lang="de-CH" baseline="0" dirty="0"/>
              <a:t> dem Antarktis hat es ein sehr grosses Ozonloch (3x so gross wie Nordamerika) </a:t>
            </a:r>
            <a:r>
              <a:rPr lang="de-CH" baseline="0" dirty="0">
                <a:sym typeface="Wingdings" pitchFamily="2" charset="2"/>
              </a:rPr>
              <a:t> UV-Strahlen können ungehindert auf die Erdoberfläche prallen  kann zu Hautkrebserkrankungen und Erblindung führen!</a:t>
            </a:r>
          </a:p>
          <a:p>
            <a:pPr>
              <a:buFontTx/>
              <a:buNone/>
            </a:pPr>
            <a:r>
              <a:rPr lang="de-CH" baseline="0" dirty="0">
                <a:sym typeface="Wingdings" pitchFamily="2" charset="2"/>
              </a:rPr>
              <a:t>Ursache: Treibhausgase und vor allem FCKW‘s (Fluorchlorkohlenwasserstoffe = Treibgas  in Spraydosen und Kühlschränken verwendet! / sind heute verboten!)</a:t>
            </a:r>
          </a:p>
          <a:p>
            <a:pPr>
              <a:buFontTx/>
              <a:buNone/>
            </a:pPr>
            <a:r>
              <a:rPr lang="de-CH" baseline="0" dirty="0">
                <a:sym typeface="Wingdings" pitchFamily="2" charset="2"/>
              </a:rPr>
              <a:t>Dieses riesige Ozonloch breitet sich in Richtung des amerikanischen Kontinents vor! </a:t>
            </a:r>
            <a:r>
              <a:rPr lang="de-CH" dirty="0"/>
              <a:t>Die Wissenschaftler befürchten, das Ozonloch könne demnächst auch Städte in Argentinien, Südafrika, Australien und Neuseeland erreichen.</a:t>
            </a:r>
          </a:p>
        </p:txBody>
      </p:sp>
      <p:sp>
        <p:nvSpPr>
          <p:cNvPr id="4" name="Foliennummernplatzhalter 3"/>
          <p:cNvSpPr>
            <a:spLocks noGrp="1"/>
          </p:cNvSpPr>
          <p:nvPr>
            <p:ph type="sldNum" sz="quarter" idx="10"/>
          </p:nvPr>
        </p:nvSpPr>
        <p:spPr/>
        <p:txBody>
          <a:bodyPr/>
          <a:lstStyle/>
          <a:p>
            <a:fld id="{9BB72964-4B2B-45C6-8F21-75C0B427607E}" type="slidenum">
              <a:rPr lang="de-CH" smtClean="0"/>
              <a:pPr/>
              <a:t>12</a:t>
            </a:fld>
            <a:endParaRPr lang="de-CH"/>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a:buFontTx/>
              <a:buNone/>
            </a:pP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13</a:t>
            </a:fld>
            <a:endParaRPr lang="de-CH"/>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a:buFontTx/>
              <a:buNone/>
            </a:pPr>
            <a:r>
              <a:rPr lang="de-CH" dirty="0"/>
              <a:t>Nur etwa</a:t>
            </a:r>
            <a:r>
              <a:rPr lang="de-CH" baseline="0" dirty="0"/>
              <a:t> 3% des ganzen Wasservorkommens auf der Erde ist Süsswasser! 3,2 Milliarden Menschen haben nur ungenügenden Zugang zu sauberem Wasser!!! 800 Millionen Menschen leben in einer ständigen Wasserknappheit (die Hälfte davon sind Kinder!)… Wenn wir mit dem Wasserverbrauch (Industrie, Privatkonsum) so weitermachen wie bisher, werden 2050 sehr viele Menschen vollständig von sauberem Wasser abgeschnitten sein (Wasser wird mehr kosten als Gold!)…</a:t>
            </a:r>
          </a:p>
          <a:p>
            <a:r>
              <a:rPr lang="de-CH" dirty="0"/>
              <a:t>Asien: 36 % Wasserverfügbarkeit bei 60 % der Weltbevölkerung </a:t>
            </a:r>
          </a:p>
          <a:p>
            <a:r>
              <a:rPr lang="de-CH" dirty="0"/>
              <a:t>Südamerika: 26 % Wasserverfügbarkeit bei 6 % der Weltbevölkerung </a:t>
            </a:r>
          </a:p>
          <a:p>
            <a:r>
              <a:rPr lang="de-CH" dirty="0"/>
              <a:t>Nord- und Mittelamerika: 15 % Wasserverfügbarkeit bei 8 % der Weltbevölkerung </a:t>
            </a:r>
          </a:p>
          <a:p>
            <a:r>
              <a:rPr lang="de-CH" dirty="0"/>
              <a:t>Afrika: 11 % Wasserverfügbarkeit bei 13 % der Weltbevölkerung </a:t>
            </a:r>
          </a:p>
          <a:p>
            <a:r>
              <a:rPr lang="de-CH" dirty="0"/>
              <a:t>Europa: 8 % Wasserverfügbarkeit bei 13 % der Weltbevölkerung </a:t>
            </a:r>
          </a:p>
          <a:p>
            <a:r>
              <a:rPr lang="de-CH" dirty="0"/>
              <a:t>Australien und Ozeanien: 5 % Wasserverfügbarkeit bei &lt;1 % der Weltbevölkerung </a:t>
            </a:r>
          </a:p>
          <a:p>
            <a:pPr>
              <a:buFontTx/>
              <a:buNone/>
            </a:pP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14</a:t>
            </a:fld>
            <a:endParaRPr lang="de-CH"/>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a:buFontTx/>
              <a:buNone/>
            </a:pPr>
            <a:r>
              <a:rPr lang="de-CH" b="0" dirty="0"/>
              <a:t>Bodenerosion</a:t>
            </a:r>
            <a:r>
              <a:rPr lang="de-CH" dirty="0"/>
              <a:t> ist durch Wasser oder Wind ausgelöste und durch die Tätigkeit des Menschen (Entfernung der schützenden Vegetation durch Überweidung oder Abholzung) verursachte übermäßige Abtragung von Böden, die zu Bodenverarmung (Bodendegradation) bis hin zu Bodenzerstörung (Bodendevastierung) führen kann. Im Gegensatz zum geologischen Verständnis der Erosion bezeichnet die Bodenerosion auch flächenhafte Abtragung.</a:t>
            </a:r>
          </a:p>
          <a:p>
            <a:pPr>
              <a:buFontTx/>
              <a:buNone/>
            </a:pPr>
            <a:r>
              <a:rPr lang="de-CH" dirty="0"/>
              <a:t>Je weniger Anbaufläche es auf der Erde hat, desto</a:t>
            </a:r>
            <a:r>
              <a:rPr lang="de-CH" baseline="0" dirty="0"/>
              <a:t> weniger können Lebensmittel produziert werden!!!</a:t>
            </a:r>
          </a:p>
          <a:p>
            <a:pPr>
              <a:buFontTx/>
              <a:buNone/>
            </a:pPr>
            <a:r>
              <a:rPr lang="de-CH" baseline="0" dirty="0"/>
              <a:t>Wasserbauch: </a:t>
            </a:r>
            <a:r>
              <a:rPr lang="de-CH" dirty="0"/>
              <a:t>Unter einem Ödem versteht man eine Form der Wassersucht, also eine durch Flüssigkeitsansammlung bedingte Schwellung. Beim Hungerödem ist hieran eine massive Unterernährung schuld, in deren Folge wasserbindende Eiweißstoffe fehlen, so daß erhebliche Flüssigkeitsmengen aus der Blutbahn austreten können. Diese sammeln sich in den verschiedenen Körpergeweben und vor allem in der Bauchhöhle an und sind für die massive Bauchauftreibung verantwortlich, die man von Bildern unterernährter Kinder kennt. </a:t>
            </a:r>
          </a:p>
        </p:txBody>
      </p:sp>
      <p:sp>
        <p:nvSpPr>
          <p:cNvPr id="4" name="Foliennummernplatzhalter 3"/>
          <p:cNvSpPr>
            <a:spLocks noGrp="1"/>
          </p:cNvSpPr>
          <p:nvPr>
            <p:ph type="sldNum" sz="quarter" idx="10"/>
          </p:nvPr>
        </p:nvSpPr>
        <p:spPr/>
        <p:txBody>
          <a:bodyPr/>
          <a:lstStyle/>
          <a:p>
            <a:fld id="{9BB72964-4B2B-45C6-8F21-75C0B427607E}" type="slidenum">
              <a:rPr lang="de-CH" smtClean="0"/>
              <a:pPr/>
              <a:t>15</a:t>
            </a:fld>
            <a:endParaRPr lang="de-CH"/>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a:buFontTx/>
              <a:buNone/>
            </a:pPr>
            <a:r>
              <a:rPr lang="de-CH" dirty="0"/>
              <a:t>Artensterben</a:t>
            </a:r>
            <a:r>
              <a:rPr lang="de-CH" baseline="0" dirty="0"/>
              <a:t> durch die veränderten klimatischen Bedingungen und die Jagd auf gewisse Tierarten! </a:t>
            </a:r>
            <a:r>
              <a:rPr lang="de-CH" baseline="0" dirty="0">
                <a:sym typeface="Wingdings" pitchFamily="2" charset="2"/>
              </a:rPr>
              <a:t> auch hier wieder die Komplexität: für viele Menschen bedeutet das ihren Lebensunterhalt…</a:t>
            </a: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16</a:t>
            </a:fld>
            <a:endParaRPr lang="de-CH"/>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a:buFontTx/>
              <a:buNone/>
            </a:pPr>
            <a:r>
              <a:rPr lang="de-CH" dirty="0"/>
              <a:t>Waldsterben durch</a:t>
            </a:r>
            <a:r>
              <a:rPr lang="de-CH" baseline="0" dirty="0"/>
              <a:t> klimatische Bedingungen (Wassermangel, sauerer Regen).</a:t>
            </a:r>
          </a:p>
          <a:p>
            <a:pPr>
              <a:buFontTx/>
              <a:buNone/>
            </a:pPr>
            <a:r>
              <a:rPr lang="de-CH" baseline="0" dirty="0"/>
              <a:t>Waldrodungen der Menschen (Abholzen für wirtschaftliche Zwecke, Brandrodungen für landwirtschaftliche Zwecke).</a:t>
            </a:r>
          </a:p>
          <a:p>
            <a:pPr>
              <a:buFontTx/>
              <a:buNone/>
            </a:pPr>
            <a:r>
              <a:rPr lang="de-CH" baseline="0" dirty="0"/>
              <a:t>Abholzung bedeutet auch wieder für viele Tiere die Zerstörung ihrer natürlichen Lebenswelt (</a:t>
            </a:r>
            <a:r>
              <a:rPr lang="de-CH" baseline="0" dirty="0">
                <a:sym typeface="Wingdings" pitchFamily="2" charset="2"/>
              </a:rPr>
              <a:t> Artensterben!).</a:t>
            </a: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17</a:t>
            </a:fld>
            <a:endParaRPr lang="de-CH"/>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a:buFontTx/>
              <a:buNone/>
            </a:pPr>
            <a:r>
              <a:rPr lang="de-CH" dirty="0"/>
              <a:t>Anthropogen: Vom Menschen verursacht.</a:t>
            </a:r>
          </a:p>
          <a:p>
            <a:pPr>
              <a:buFontTx/>
              <a:buNone/>
            </a:pPr>
            <a:endParaRPr lang="de-CH" dirty="0"/>
          </a:p>
        </p:txBody>
      </p:sp>
      <p:sp>
        <p:nvSpPr>
          <p:cNvPr id="4" name="Foliennummernplatzhalter 3"/>
          <p:cNvSpPr>
            <a:spLocks noGrp="1"/>
          </p:cNvSpPr>
          <p:nvPr>
            <p:ph type="sldNum" sz="quarter" idx="10"/>
          </p:nvPr>
        </p:nvSpPr>
        <p:spPr/>
        <p:txBody>
          <a:bodyPr/>
          <a:lstStyle/>
          <a:p>
            <a:fld id="{9BB72964-4B2B-45C6-8F21-75C0B427607E}" type="slidenum">
              <a:rPr lang="de-CH" smtClean="0"/>
              <a:pPr/>
              <a:t>18</a:t>
            </a:fld>
            <a:endParaRPr lang="de-CH"/>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8" name="Fußzeilenplatzhalter 7"/>
          <p:cNvSpPr>
            <a:spLocks noGrp="1"/>
          </p:cNvSpPr>
          <p:nvPr>
            <p:ph type="ftr" sz="quarter" idx="11"/>
          </p:nvPr>
        </p:nvSpPr>
        <p:spPr/>
        <p:txBody>
          <a:bodyPr/>
          <a:lstStyle/>
          <a:p>
            <a:endParaRPr lang="de-CH"/>
          </a:p>
        </p:txBody>
      </p:sp>
      <p:sp>
        <p:nvSpPr>
          <p:cNvPr id="9" name="Foliennummernplatzhalter 8"/>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4" name="Fußzeilenplatzhalter 3"/>
          <p:cNvSpPr>
            <a:spLocks noGrp="1"/>
          </p:cNvSpPr>
          <p:nvPr>
            <p:ph type="ftr" sz="quarter" idx="11"/>
          </p:nvPr>
        </p:nvSpPr>
        <p:spPr/>
        <p:txBody>
          <a:bodyPr/>
          <a:lstStyle/>
          <a:p>
            <a:endParaRPr lang="de-CH"/>
          </a:p>
        </p:txBody>
      </p:sp>
      <p:sp>
        <p:nvSpPr>
          <p:cNvPr id="5" name="Foliennummernplatzhalter 4"/>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3" name="Fußzeilenplatzhalter 2"/>
          <p:cNvSpPr>
            <a:spLocks noGrp="1"/>
          </p:cNvSpPr>
          <p:nvPr>
            <p:ph type="ftr" sz="quarter" idx="11"/>
          </p:nvPr>
        </p:nvSpPr>
        <p:spPr/>
        <p:txBody>
          <a:bodyPr/>
          <a:lstStyle/>
          <a:p>
            <a:endParaRPr lang="de-CH"/>
          </a:p>
        </p:txBody>
      </p:sp>
      <p:sp>
        <p:nvSpPr>
          <p:cNvPr id="4" name="Foliennummernplatzhalter 3"/>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D45AF93E-A491-4C9E-B2D8-FFB355D0EE51}" type="datetimeFigureOut">
              <a:rPr lang="de-DE" smtClean="0"/>
              <a:pPr/>
              <a:t>12.11.2018</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7FBD979F-24BF-4748-B954-85A197333F18}" type="slidenum">
              <a:rPr lang="de-CH" smtClean="0"/>
              <a:pPr/>
              <a:t>‹Nr.›</a:t>
            </a:fld>
            <a:endParaRPr lang="de-CH"/>
          </a:p>
        </p:txBody>
      </p:sp>
    </p:spTree>
  </p:cSld>
  <p:clrMapOvr>
    <a:masterClrMapping/>
  </p:clrMapOvr>
  <p:transition>
    <p:checke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bright="43000" contrast="-33000"/>
          </a:blip>
          <a:srcRect/>
          <a:stretch>
            <a:fillRect/>
          </a:stretch>
        </a:blip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endParaRPr lang="de-CH"/>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AF93E-A491-4C9E-B2D8-FFB355D0EE51}" type="datetimeFigureOut">
              <a:rPr lang="de-DE" smtClean="0"/>
              <a:pPr/>
              <a:t>12.11.2018</a:t>
            </a:fld>
            <a:endParaRPr lang="de-CH"/>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BD979F-24BF-4748-B954-85A197333F18}" type="slidenum">
              <a:rPr lang="de-CH" smtClean="0"/>
              <a:pPr/>
              <a:t>‹Nr.›</a:t>
            </a:fld>
            <a:endParaRPr lang="de-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hecker dir="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hyperlink" Target="http://www.stromberg-gymnasium.de/ags/seminarkurs_03_04/abschluss/Maxie/index2.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bright="47000" contrast="-15000"/>
          </a:blip>
          <a:srcRect/>
          <a:stretch>
            <a:fillRect/>
          </a:stretch>
        </a:blipFill>
        <a:effectLst/>
      </p:bgPr>
    </p:bg>
    <p:spTree>
      <p:nvGrpSpPr>
        <p:cNvPr id="1" name=""/>
        <p:cNvGrpSpPr/>
        <p:nvPr/>
      </p:nvGrpSpPr>
      <p:grpSpPr>
        <a:xfrm>
          <a:off x="0" y="0"/>
          <a:ext cx="0" cy="0"/>
          <a:chOff x="0" y="0"/>
          <a:chExt cx="0" cy="0"/>
        </a:xfrm>
      </p:grpSpPr>
      <p:sp>
        <p:nvSpPr>
          <p:cNvPr id="6" name="Textfeld 5"/>
          <p:cNvSpPr txBox="1"/>
          <p:nvPr/>
        </p:nvSpPr>
        <p:spPr>
          <a:xfrm>
            <a:off x="785786" y="785794"/>
            <a:ext cx="7643866" cy="2123658"/>
          </a:xfrm>
          <a:prstGeom prst="rect">
            <a:avLst/>
          </a:prstGeom>
          <a:noFill/>
        </p:spPr>
        <p:txBody>
          <a:bodyPr wrap="square" rtlCol="0">
            <a:spAutoFit/>
          </a:bodyPr>
          <a:lstStyle/>
          <a:p>
            <a:pPr algn="ctr"/>
            <a:r>
              <a:rPr lang="de-CH" sz="4400" dirty="0">
                <a:solidFill>
                  <a:srgbClr val="FF0000"/>
                </a:solidFill>
                <a:latin typeface="Arial Black" pitchFamily="34" charset="0"/>
              </a:rPr>
              <a:t>Umweltverschmutzung /</a:t>
            </a:r>
          </a:p>
          <a:p>
            <a:pPr algn="ctr"/>
            <a:endParaRPr lang="de-CH" sz="4400" dirty="0">
              <a:solidFill>
                <a:srgbClr val="FF0000"/>
              </a:solidFill>
              <a:latin typeface="Arial Black" pitchFamily="34" charset="0"/>
            </a:endParaRPr>
          </a:p>
          <a:p>
            <a:pPr algn="ctr"/>
            <a:r>
              <a:rPr lang="de-CH" sz="4400" dirty="0">
                <a:solidFill>
                  <a:srgbClr val="FF0000"/>
                </a:solidFill>
                <a:latin typeface="Arial Black" pitchFamily="34" charset="0"/>
              </a:rPr>
              <a:t> Umweltprobleme</a:t>
            </a:r>
          </a:p>
        </p:txBody>
      </p:sp>
    </p:spTree>
  </p:cSld>
  <p:clrMapOvr>
    <a:masterClrMapping/>
  </p:clrMapOvr>
  <p:transition>
    <p:checke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8" name="Picture 12" descr="http://www.nzz.ch/images/__1.688447.1205395701.jpg"/>
          <p:cNvPicPr>
            <a:picLocks noChangeAspect="1" noChangeArrowheads="1"/>
          </p:cNvPicPr>
          <p:nvPr/>
        </p:nvPicPr>
        <p:blipFill>
          <a:blip r:embed="rId3" cstate="print"/>
          <a:srcRect/>
          <a:stretch>
            <a:fillRect/>
          </a:stretch>
        </p:blipFill>
        <p:spPr bwMode="auto">
          <a:xfrm>
            <a:off x="0" y="1714488"/>
            <a:ext cx="3325834" cy="2481072"/>
          </a:xfrm>
          <a:prstGeom prst="rect">
            <a:avLst/>
          </a:prstGeom>
          <a:ln>
            <a:noFill/>
          </a:ln>
          <a:effectLst>
            <a:softEdge rad="112500"/>
          </a:effectLst>
        </p:spPr>
      </p:pic>
      <p:pic>
        <p:nvPicPr>
          <p:cNvPr id="14342" name="Picture 6" descr="http://farm4.static.flickr.com/3115/2597161958_7e4f16266a.jpg"/>
          <p:cNvPicPr>
            <a:picLocks noChangeAspect="1" noChangeArrowheads="1"/>
          </p:cNvPicPr>
          <p:nvPr/>
        </p:nvPicPr>
        <p:blipFill>
          <a:blip r:embed="rId4" cstate="print"/>
          <a:srcRect/>
          <a:stretch>
            <a:fillRect/>
          </a:stretch>
        </p:blipFill>
        <p:spPr bwMode="auto">
          <a:xfrm>
            <a:off x="4143372" y="17835"/>
            <a:ext cx="5000628" cy="3750472"/>
          </a:xfrm>
          <a:prstGeom prst="rect">
            <a:avLst/>
          </a:prstGeom>
          <a:ln>
            <a:noFill/>
          </a:ln>
          <a:effectLst>
            <a:softEdge rad="112500"/>
          </a:effectLst>
        </p:spPr>
      </p:pic>
      <p:pic>
        <p:nvPicPr>
          <p:cNvPr id="14338" name="Picture 2" descr="http://www.glauben-ist-leben.de/umweltverschmutzung.jpg"/>
          <p:cNvPicPr>
            <a:picLocks noChangeAspect="1" noChangeArrowheads="1"/>
          </p:cNvPicPr>
          <p:nvPr/>
        </p:nvPicPr>
        <p:blipFill>
          <a:blip r:embed="rId5" cstate="print"/>
          <a:srcRect/>
          <a:stretch>
            <a:fillRect/>
          </a:stretch>
        </p:blipFill>
        <p:spPr bwMode="auto">
          <a:xfrm>
            <a:off x="19048" y="4753"/>
            <a:ext cx="4267200" cy="2066925"/>
          </a:xfrm>
          <a:prstGeom prst="rect">
            <a:avLst/>
          </a:prstGeom>
          <a:ln>
            <a:noFill/>
          </a:ln>
          <a:effectLst>
            <a:softEdge rad="112500"/>
          </a:effectLst>
        </p:spPr>
      </p:pic>
      <p:pic>
        <p:nvPicPr>
          <p:cNvPr id="14340" name="Picture 4" descr="http://www.epochtimes.de/pics/2008/05/09/xxl/2008-05-09-xxl--78011775.jpg"/>
          <p:cNvPicPr>
            <a:picLocks noChangeAspect="1" noChangeArrowheads="1"/>
          </p:cNvPicPr>
          <p:nvPr/>
        </p:nvPicPr>
        <p:blipFill>
          <a:blip r:embed="rId6" cstate="print"/>
          <a:srcRect/>
          <a:stretch>
            <a:fillRect/>
          </a:stretch>
        </p:blipFill>
        <p:spPr bwMode="auto">
          <a:xfrm>
            <a:off x="3184537" y="1714488"/>
            <a:ext cx="3602041" cy="2317208"/>
          </a:xfrm>
          <a:prstGeom prst="rect">
            <a:avLst/>
          </a:prstGeom>
          <a:ln>
            <a:noFill/>
          </a:ln>
          <a:effectLst>
            <a:softEdge rad="112500"/>
          </a:effectLst>
        </p:spPr>
      </p:pic>
      <p:pic>
        <p:nvPicPr>
          <p:cNvPr id="14344" name="Picture 8" descr="http://www.geo.de/div/image/55322/05_china_kohle_popup.jpg"/>
          <p:cNvPicPr>
            <a:picLocks noChangeAspect="1" noChangeArrowheads="1"/>
          </p:cNvPicPr>
          <p:nvPr/>
        </p:nvPicPr>
        <p:blipFill>
          <a:blip r:embed="rId7" cstate="print"/>
          <a:srcRect/>
          <a:stretch>
            <a:fillRect/>
          </a:stretch>
        </p:blipFill>
        <p:spPr bwMode="auto">
          <a:xfrm>
            <a:off x="-1" y="3714753"/>
            <a:ext cx="4714871" cy="3143248"/>
          </a:xfrm>
          <a:prstGeom prst="rect">
            <a:avLst/>
          </a:prstGeom>
          <a:ln>
            <a:noFill/>
          </a:ln>
          <a:effectLst>
            <a:softEdge rad="112500"/>
          </a:effectLst>
        </p:spPr>
      </p:pic>
      <p:pic>
        <p:nvPicPr>
          <p:cNvPr id="14346" name="Picture 10" descr="http://www.welt.de/multimedia/archive/1218185041000/00582/regenwald_DW_Wissen_582352g.jpg"/>
          <p:cNvPicPr>
            <a:picLocks noChangeAspect="1" noChangeArrowheads="1"/>
          </p:cNvPicPr>
          <p:nvPr/>
        </p:nvPicPr>
        <p:blipFill>
          <a:blip r:embed="rId8" cstate="print"/>
          <a:srcRect/>
          <a:stretch>
            <a:fillRect/>
          </a:stretch>
        </p:blipFill>
        <p:spPr bwMode="auto">
          <a:xfrm>
            <a:off x="4572000" y="3810000"/>
            <a:ext cx="4572000" cy="3048000"/>
          </a:xfrm>
          <a:prstGeom prst="rect">
            <a:avLst/>
          </a:prstGeom>
          <a:ln>
            <a:noFill/>
          </a:ln>
          <a:effectLst>
            <a:softEdge rad="112500"/>
          </a:effectLst>
        </p:spPr>
      </p:pic>
    </p:spTree>
  </p:cSld>
  <p:clrMapOvr>
    <a:masterClrMapping/>
  </p:clrMapOvr>
  <p:transition>
    <p:checke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b="1" dirty="0">
                <a:solidFill>
                  <a:srgbClr val="FF0000"/>
                </a:solidFill>
              </a:rPr>
              <a:t>Begriffsdefinition</a:t>
            </a:r>
          </a:p>
        </p:txBody>
      </p:sp>
      <p:sp>
        <p:nvSpPr>
          <p:cNvPr id="3" name="Inhaltsplatzhalter 2"/>
          <p:cNvSpPr>
            <a:spLocks noGrp="1"/>
          </p:cNvSpPr>
          <p:nvPr>
            <p:ph idx="1"/>
          </p:nvPr>
        </p:nvSpPr>
        <p:spPr/>
        <p:txBody>
          <a:bodyPr/>
          <a:lstStyle/>
          <a:p>
            <a:pPr algn="ctr">
              <a:buNone/>
            </a:pPr>
            <a:r>
              <a:rPr lang="de-CH" b="1" dirty="0"/>
              <a:t>Umweltprobleme</a:t>
            </a:r>
          </a:p>
          <a:p>
            <a:r>
              <a:rPr lang="de-CH" dirty="0"/>
              <a:t>… sind von Menschen verursachte Veränderungen in der natürlichen Umwelt, die vom Menschen negativ bewertet werden</a:t>
            </a:r>
          </a:p>
          <a:p>
            <a:r>
              <a:rPr lang="de-CH" dirty="0"/>
              <a:t>… ergeben sich aus der Wechselwirkung des Menschen mit seiner natürlichen Umwelt</a:t>
            </a:r>
          </a:p>
          <a:p>
            <a:pPr>
              <a:buNone/>
            </a:pPr>
            <a:endParaRPr lang="de-CH" dirty="0"/>
          </a:p>
          <a:p>
            <a:pPr algn="ctr">
              <a:buNone/>
            </a:pPr>
            <a:r>
              <a:rPr lang="de-CH" b="1" i="1" dirty="0">
                <a:solidFill>
                  <a:srgbClr val="00B050"/>
                </a:solidFill>
                <a:sym typeface="Wingdings" pitchFamily="2" charset="2"/>
              </a:rPr>
              <a:t> Umweltveränderungen / Umweltprobleme</a:t>
            </a:r>
            <a:endParaRPr lang="de-CH" b="1" i="1" dirty="0">
              <a:solidFill>
                <a:srgbClr val="00B050"/>
              </a:solidFill>
            </a:endParaRPr>
          </a:p>
        </p:txBody>
      </p:sp>
    </p:spTree>
  </p:cSld>
  <p:clrMapOvr>
    <a:masterClrMapping/>
  </p:clrMapOvr>
  <p:transition>
    <p:checke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b="1" dirty="0">
                <a:solidFill>
                  <a:srgbClr val="FF0000"/>
                </a:solidFill>
              </a:rPr>
              <a:t>Begriffsdefinition</a:t>
            </a:r>
          </a:p>
        </p:txBody>
      </p:sp>
      <p:sp>
        <p:nvSpPr>
          <p:cNvPr id="3" name="Inhaltsplatzhalter 2"/>
          <p:cNvSpPr>
            <a:spLocks noGrp="1"/>
          </p:cNvSpPr>
          <p:nvPr>
            <p:ph idx="1"/>
          </p:nvPr>
        </p:nvSpPr>
        <p:spPr>
          <a:xfrm>
            <a:off x="457200" y="1600200"/>
            <a:ext cx="8329642" cy="5114948"/>
          </a:xfrm>
        </p:spPr>
        <p:txBody>
          <a:bodyPr>
            <a:noAutofit/>
          </a:bodyPr>
          <a:lstStyle/>
          <a:p>
            <a:pPr algn="ctr">
              <a:buNone/>
            </a:pPr>
            <a:r>
              <a:rPr lang="de-CH" b="1" dirty="0"/>
              <a:t>Umweltverschmutzung</a:t>
            </a:r>
          </a:p>
          <a:p>
            <a:r>
              <a:rPr lang="de-CH" dirty="0"/>
              <a:t>… ist die Belastung der Natur mit Abfallstoffen wie z.B. Mikroorganismen und radioaktive Substanzen</a:t>
            </a:r>
          </a:p>
          <a:p>
            <a:r>
              <a:rPr lang="de-CH" dirty="0"/>
              <a:t>… bezieht sich nicht nur auf die direkte Umgebung, sondern können durch Flüsse, Meeresströmungen oder Winde in weitere Gebiete verbreitet werden</a:t>
            </a:r>
          </a:p>
          <a:p>
            <a:pPr algn="ctr">
              <a:buNone/>
            </a:pPr>
            <a:r>
              <a:rPr lang="de-CH" b="1" i="1" dirty="0">
                <a:solidFill>
                  <a:srgbClr val="00B050"/>
                </a:solidFill>
                <a:sym typeface="Wingdings" pitchFamily="2" charset="2"/>
              </a:rPr>
              <a:t> Umweltverschmutzung / Umweltprobleme</a:t>
            </a:r>
            <a:endParaRPr lang="de-CH" b="1" i="1" dirty="0">
              <a:solidFill>
                <a:srgbClr val="00B050"/>
              </a:solidFill>
            </a:endParaRPr>
          </a:p>
        </p:txBody>
      </p:sp>
    </p:spTree>
  </p:cSld>
  <p:clrMapOvr>
    <a:masterClrMapping/>
  </p:clrMapOvr>
  <p:transition>
    <p:checke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b="1" dirty="0">
                <a:solidFill>
                  <a:srgbClr val="FF0000"/>
                </a:solidFill>
              </a:rPr>
              <a:t>Ursachen</a:t>
            </a:r>
          </a:p>
        </p:txBody>
      </p:sp>
      <p:sp>
        <p:nvSpPr>
          <p:cNvPr id="3" name="Inhaltsplatzhalter 2"/>
          <p:cNvSpPr>
            <a:spLocks noGrp="1"/>
          </p:cNvSpPr>
          <p:nvPr>
            <p:ph idx="1"/>
          </p:nvPr>
        </p:nvSpPr>
        <p:spPr/>
        <p:txBody>
          <a:bodyPr>
            <a:normAutofit lnSpcReduction="10000"/>
          </a:bodyPr>
          <a:lstStyle/>
          <a:p>
            <a:r>
              <a:rPr lang="de-CH" dirty="0"/>
              <a:t>Nutzung von natürlichen Ressourcen</a:t>
            </a:r>
          </a:p>
          <a:p>
            <a:r>
              <a:rPr lang="de-CH" dirty="0"/>
              <a:t>Besiedlung neuer Gebiete</a:t>
            </a:r>
          </a:p>
          <a:p>
            <a:r>
              <a:rPr lang="de-CH" dirty="0"/>
              <a:t>Nutzung </a:t>
            </a:r>
            <a:r>
              <a:rPr lang="de-CH"/>
              <a:t>von Technologien</a:t>
            </a:r>
            <a:endParaRPr lang="de-CH" dirty="0"/>
          </a:p>
          <a:p>
            <a:r>
              <a:rPr lang="de-CH" dirty="0"/>
              <a:t>Bevölkerungswachstum</a:t>
            </a:r>
          </a:p>
          <a:p>
            <a:endParaRPr lang="de-CH" dirty="0"/>
          </a:p>
          <a:p>
            <a:pPr>
              <a:buFont typeface="Wingdings"/>
              <a:buChar char="à"/>
            </a:pPr>
            <a:r>
              <a:rPr lang="de-CH" dirty="0">
                <a:solidFill>
                  <a:srgbClr val="00B050"/>
                </a:solidFill>
                <a:sym typeface="Wingdings" pitchFamily="2" charset="2"/>
              </a:rPr>
              <a:t>Nebenfolgen des Modernisierungsprozess</a:t>
            </a:r>
          </a:p>
          <a:p>
            <a:pPr>
              <a:buFont typeface="Wingdings"/>
              <a:buChar char="à"/>
            </a:pPr>
            <a:r>
              <a:rPr lang="de-CH" dirty="0">
                <a:solidFill>
                  <a:srgbClr val="00B050"/>
                </a:solidFill>
                <a:sym typeface="Wingdings" pitchFamily="2" charset="2"/>
              </a:rPr>
              <a:t> Mensch bewirkt bewusst und unbewusst eine Veränderung des ökologischen Gleichgewichts</a:t>
            </a:r>
            <a:endParaRPr lang="de-CH" dirty="0">
              <a:solidFill>
                <a:srgbClr val="00B050"/>
              </a:solidFill>
            </a:endParaRPr>
          </a:p>
        </p:txBody>
      </p:sp>
    </p:spTree>
  </p:cSld>
  <p:clrMapOvr>
    <a:masterClrMapping/>
  </p:clrMapOvr>
  <p:transition>
    <p:checke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b="1" dirty="0">
                <a:solidFill>
                  <a:srgbClr val="FF0000"/>
                </a:solidFill>
              </a:rPr>
              <a:t>Geschichte</a:t>
            </a:r>
          </a:p>
        </p:txBody>
      </p:sp>
      <p:graphicFrame>
        <p:nvGraphicFramePr>
          <p:cNvPr id="4" name="Inhaltsplatzhalter 3"/>
          <p:cNvGraphicFramePr>
            <a:graphicFrameLocks noGrp="1"/>
          </p:cNvGraphicFramePr>
          <p:nvPr>
            <p:ph idx="1"/>
          </p:nvPr>
        </p:nvGraphicFramePr>
        <p:xfrm>
          <a:off x="285720" y="1142984"/>
          <a:ext cx="8715436" cy="5500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checke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b="1" dirty="0">
                <a:solidFill>
                  <a:srgbClr val="FF0000"/>
                </a:solidFill>
              </a:rPr>
              <a:t>Komplexität</a:t>
            </a:r>
          </a:p>
        </p:txBody>
      </p:sp>
      <p:sp>
        <p:nvSpPr>
          <p:cNvPr id="3" name="Inhaltsplatzhalter 2"/>
          <p:cNvSpPr>
            <a:spLocks noGrp="1"/>
          </p:cNvSpPr>
          <p:nvPr>
            <p:ph idx="1"/>
          </p:nvPr>
        </p:nvSpPr>
        <p:spPr/>
        <p:txBody>
          <a:bodyPr/>
          <a:lstStyle/>
          <a:p>
            <a:r>
              <a:rPr lang="de-CH" dirty="0"/>
              <a:t>Umweltprobleme gelten als komplex, denn sie werden durch eine Vielzahl von Prozessen und Wechselwirkungen bestimmt</a:t>
            </a:r>
          </a:p>
          <a:p>
            <a:r>
              <a:rPr lang="de-CH" dirty="0"/>
              <a:t>Veränderungsprozesse laufen langfristig und in kleinen Schritten ab</a:t>
            </a:r>
          </a:p>
          <a:p>
            <a:r>
              <a:rPr lang="de-CH" dirty="0"/>
              <a:t>Es ist schwierig, langfristige Auswirkungen auf den Mensch und die Umwelt abzuschätzen</a:t>
            </a:r>
          </a:p>
          <a:p>
            <a:pPr algn="ctr">
              <a:buNone/>
            </a:pPr>
            <a:r>
              <a:rPr lang="de-CH" b="1" i="1" dirty="0">
                <a:solidFill>
                  <a:srgbClr val="00B050"/>
                </a:solidFill>
                <a:sym typeface="Wingdings" pitchFamily="2" charset="2"/>
              </a:rPr>
              <a:t> Unsicherheit</a:t>
            </a:r>
            <a:endParaRPr lang="de-CH" b="1" i="1" dirty="0">
              <a:solidFill>
                <a:srgbClr val="00B050"/>
              </a:solidFill>
            </a:endParaRPr>
          </a:p>
          <a:p>
            <a:endParaRPr lang="de-CH" dirty="0"/>
          </a:p>
        </p:txBody>
      </p:sp>
    </p:spTree>
  </p:cSld>
  <p:clrMapOvr>
    <a:masterClrMapping/>
  </p:clrMapOvr>
  <p:transition>
    <p:checke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http://img.stern.de/_content/58/03/580337/pole_500.jpg"/>
          <p:cNvPicPr>
            <a:picLocks noChangeAspect="1" noChangeArrowheads="1"/>
          </p:cNvPicPr>
          <p:nvPr/>
        </p:nvPicPr>
        <p:blipFill>
          <a:blip r:embed="rId3" cstate="print"/>
          <a:srcRect/>
          <a:stretch>
            <a:fillRect/>
          </a:stretch>
        </p:blipFill>
        <p:spPr bwMode="auto">
          <a:xfrm>
            <a:off x="134938" y="1208492"/>
            <a:ext cx="4008434" cy="30063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p>
        </p:txBody>
      </p:sp>
      <p:pic>
        <p:nvPicPr>
          <p:cNvPr id="22530" name="Picture 2" descr="http://www.tlaxcala.es/images/gal_2574.jpg"/>
          <p:cNvPicPr>
            <a:picLocks noChangeAspect="1" noChangeArrowheads="1"/>
          </p:cNvPicPr>
          <p:nvPr/>
        </p:nvPicPr>
        <p:blipFill>
          <a:blip r:embed="rId4" cstate="print"/>
          <a:srcRect/>
          <a:stretch>
            <a:fillRect/>
          </a:stretch>
        </p:blipFill>
        <p:spPr bwMode="auto">
          <a:xfrm>
            <a:off x="214314" y="3571876"/>
            <a:ext cx="4071934" cy="325754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Textfeld 5"/>
          <p:cNvSpPr txBox="1"/>
          <p:nvPr/>
        </p:nvSpPr>
        <p:spPr>
          <a:xfrm>
            <a:off x="4500562" y="1785926"/>
            <a:ext cx="4357718" cy="523220"/>
          </a:xfrm>
          <a:prstGeom prst="rect">
            <a:avLst/>
          </a:prstGeom>
          <a:noFill/>
        </p:spPr>
        <p:txBody>
          <a:bodyPr wrap="square" rtlCol="0">
            <a:spAutoFit/>
          </a:bodyPr>
          <a:lstStyle/>
          <a:p>
            <a:pPr algn="ctr"/>
            <a:r>
              <a:rPr lang="de-CH" sz="2800" b="1" dirty="0"/>
              <a:t>Globale Erwärmung</a:t>
            </a:r>
          </a:p>
        </p:txBody>
      </p:sp>
      <p:pic>
        <p:nvPicPr>
          <p:cNvPr id="22534" name="Picture 6" descr="http://www.klimawandel-global.de/bilder/klimawandel-globale-erwaermung-thumb-400x300.jpg"/>
          <p:cNvPicPr>
            <a:picLocks noChangeAspect="1" noChangeArrowheads="1"/>
          </p:cNvPicPr>
          <p:nvPr/>
        </p:nvPicPr>
        <p:blipFill>
          <a:blip r:embed="rId5" cstate="print"/>
          <a:srcRect/>
          <a:stretch>
            <a:fillRect/>
          </a:stretch>
        </p:blipFill>
        <p:spPr bwMode="auto">
          <a:xfrm>
            <a:off x="4500589" y="2357430"/>
            <a:ext cx="4286253" cy="321469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hecke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Picture 6" descr="http://www.omnia-verlag.de/oe_img/Umwelt_02/Roter_Fluss.jpg"/>
          <p:cNvPicPr>
            <a:picLocks noChangeAspect="1" noChangeArrowheads="1"/>
          </p:cNvPicPr>
          <p:nvPr/>
        </p:nvPicPr>
        <p:blipFill>
          <a:blip r:embed="rId3" cstate="print"/>
          <a:srcRect/>
          <a:stretch>
            <a:fillRect/>
          </a:stretch>
        </p:blipFill>
        <p:spPr bwMode="auto">
          <a:xfrm>
            <a:off x="4722822" y="3962092"/>
            <a:ext cx="4064020" cy="282449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1512" name="Picture 8" descr="http://fksz.juniorwebaward.ch/pictures/cc/m9ftj1xq2tyww698ziba9wv07mydt0/wasser_dw_politik_j_418209g-289.jpg"/>
          <p:cNvPicPr>
            <a:picLocks noChangeAspect="1" noChangeArrowheads="1"/>
          </p:cNvPicPr>
          <p:nvPr/>
        </p:nvPicPr>
        <p:blipFill>
          <a:blip r:embed="rId4" cstate="print"/>
          <a:srcRect/>
          <a:stretch>
            <a:fillRect/>
          </a:stretch>
        </p:blipFill>
        <p:spPr bwMode="auto">
          <a:xfrm>
            <a:off x="3214678" y="2329745"/>
            <a:ext cx="3357586" cy="22422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1508" name="Picture 4" descr="http://www.wwf.de/uploads/pics/140_232x220.jpg"/>
          <p:cNvPicPr>
            <a:picLocks noChangeAspect="1" noChangeArrowheads="1"/>
          </p:cNvPicPr>
          <p:nvPr/>
        </p:nvPicPr>
        <p:blipFill>
          <a:blip r:embed="rId5" cstate="print"/>
          <a:srcRect/>
          <a:stretch>
            <a:fillRect/>
          </a:stretch>
        </p:blipFill>
        <p:spPr bwMode="auto">
          <a:xfrm>
            <a:off x="285720" y="1785926"/>
            <a:ext cx="2209800" cy="20955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endParaRPr lang="de-CH" dirty="0"/>
          </a:p>
        </p:txBody>
      </p:sp>
      <p:pic>
        <p:nvPicPr>
          <p:cNvPr id="21506" name="Picture 2" descr="http://www.emergency-management.net/pic/Oilship.jpg"/>
          <p:cNvPicPr>
            <a:picLocks noChangeAspect="1" noChangeArrowheads="1"/>
          </p:cNvPicPr>
          <p:nvPr/>
        </p:nvPicPr>
        <p:blipFill>
          <a:blip r:embed="rId6" cstate="print"/>
          <a:srcRect/>
          <a:stretch>
            <a:fillRect/>
          </a:stretch>
        </p:blipFill>
        <p:spPr bwMode="auto">
          <a:xfrm>
            <a:off x="500035" y="2928934"/>
            <a:ext cx="3003252" cy="392906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Textfeld 7"/>
          <p:cNvSpPr txBox="1"/>
          <p:nvPr/>
        </p:nvSpPr>
        <p:spPr>
          <a:xfrm>
            <a:off x="4929190" y="1928802"/>
            <a:ext cx="4000528" cy="523220"/>
          </a:xfrm>
          <a:prstGeom prst="rect">
            <a:avLst/>
          </a:prstGeom>
          <a:noFill/>
        </p:spPr>
        <p:txBody>
          <a:bodyPr wrap="square" rtlCol="0">
            <a:spAutoFit/>
          </a:bodyPr>
          <a:lstStyle/>
          <a:p>
            <a:r>
              <a:rPr lang="de-CH" sz="2800" b="1" dirty="0"/>
              <a:t>Gewässerverschmutzung</a:t>
            </a:r>
          </a:p>
        </p:txBody>
      </p:sp>
    </p:spTree>
  </p:cSld>
  <p:clrMapOvr>
    <a:masterClrMapping/>
  </p:clrMapOvr>
  <p:transition>
    <p:checke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thueringen.de/imperia/md/images/homepagethringen/tmlnu/presse/deponie_wipperoda_1_lk_gotha_410x307.jpg"/>
          <p:cNvPicPr>
            <a:picLocks noChangeAspect="1" noChangeArrowheads="1"/>
          </p:cNvPicPr>
          <p:nvPr/>
        </p:nvPicPr>
        <p:blipFill>
          <a:blip r:embed="rId3" cstate="print"/>
          <a:srcRect/>
          <a:stretch>
            <a:fillRect/>
          </a:stretch>
        </p:blipFill>
        <p:spPr bwMode="auto">
          <a:xfrm>
            <a:off x="714348" y="1142984"/>
            <a:ext cx="3895725" cy="29241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p>
        </p:txBody>
      </p:sp>
      <p:sp>
        <p:nvSpPr>
          <p:cNvPr id="6" name="Textfeld 5"/>
          <p:cNvSpPr txBox="1"/>
          <p:nvPr/>
        </p:nvSpPr>
        <p:spPr>
          <a:xfrm>
            <a:off x="4500562" y="1785926"/>
            <a:ext cx="4357718" cy="523220"/>
          </a:xfrm>
          <a:prstGeom prst="rect">
            <a:avLst/>
          </a:prstGeom>
          <a:noFill/>
        </p:spPr>
        <p:txBody>
          <a:bodyPr wrap="square" rtlCol="0">
            <a:spAutoFit/>
          </a:bodyPr>
          <a:lstStyle/>
          <a:p>
            <a:pPr algn="ctr"/>
            <a:r>
              <a:rPr lang="de-CH" sz="2800" b="1" dirty="0"/>
              <a:t>Bodenverschmutzung</a:t>
            </a:r>
          </a:p>
        </p:txBody>
      </p:sp>
      <p:pic>
        <p:nvPicPr>
          <p:cNvPr id="35846" name="Picture 6" descr="http://lead.sda.ch/dokumente/artikel/101MAY52165129.jpg"/>
          <p:cNvPicPr>
            <a:picLocks noChangeAspect="1" noChangeArrowheads="1"/>
          </p:cNvPicPr>
          <p:nvPr/>
        </p:nvPicPr>
        <p:blipFill>
          <a:blip r:embed="rId4" cstate="print"/>
          <a:srcRect/>
          <a:stretch>
            <a:fillRect/>
          </a:stretch>
        </p:blipFill>
        <p:spPr bwMode="auto">
          <a:xfrm>
            <a:off x="4071934" y="2428868"/>
            <a:ext cx="4820675" cy="321629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5844" name="Picture 4" descr="http://ais.badische-zeitung.de/piece/01/2b/c4/2b/19645483.jpg"/>
          <p:cNvPicPr>
            <a:picLocks noChangeAspect="1" noChangeArrowheads="1"/>
          </p:cNvPicPr>
          <p:nvPr/>
        </p:nvPicPr>
        <p:blipFill>
          <a:blip r:embed="rId5" cstate="print"/>
          <a:srcRect/>
          <a:stretch>
            <a:fillRect/>
          </a:stretch>
        </p:blipFill>
        <p:spPr bwMode="auto">
          <a:xfrm>
            <a:off x="155572" y="3383776"/>
            <a:ext cx="5130808" cy="347422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hecke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descr="https://webspace.utexas.edu/sry74/Website/pics/beijing_smog.jpg"/>
          <p:cNvPicPr>
            <a:picLocks noChangeAspect="1" noChangeArrowheads="1"/>
          </p:cNvPicPr>
          <p:nvPr/>
        </p:nvPicPr>
        <p:blipFill>
          <a:blip r:embed="rId3" cstate="print"/>
          <a:srcRect/>
          <a:stretch>
            <a:fillRect/>
          </a:stretch>
        </p:blipFill>
        <p:spPr bwMode="auto">
          <a:xfrm>
            <a:off x="500034" y="1000108"/>
            <a:ext cx="3867150" cy="27241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p>
        </p:txBody>
      </p:sp>
      <p:sp>
        <p:nvSpPr>
          <p:cNvPr id="6" name="Textfeld 5"/>
          <p:cNvSpPr txBox="1"/>
          <p:nvPr/>
        </p:nvSpPr>
        <p:spPr>
          <a:xfrm>
            <a:off x="4500562" y="1785926"/>
            <a:ext cx="4500594" cy="954107"/>
          </a:xfrm>
          <a:prstGeom prst="rect">
            <a:avLst/>
          </a:prstGeom>
          <a:noFill/>
        </p:spPr>
        <p:txBody>
          <a:bodyPr wrap="square" rtlCol="0">
            <a:spAutoFit/>
          </a:bodyPr>
          <a:lstStyle/>
          <a:p>
            <a:pPr algn="ctr"/>
            <a:r>
              <a:rPr lang="de-CH" sz="2800" b="1" dirty="0"/>
              <a:t>Luftverschmutzung / Smog / Saurer Regen</a:t>
            </a:r>
          </a:p>
        </p:txBody>
      </p:sp>
      <p:pic>
        <p:nvPicPr>
          <p:cNvPr id="37890" name="Picture 2" descr="http://upload.wikimedia.org/wikipedia/commons/6/6e/Waldschaeden_Erzgebirge_3.jpg"/>
          <p:cNvPicPr>
            <a:picLocks noChangeAspect="1" noChangeArrowheads="1"/>
          </p:cNvPicPr>
          <p:nvPr/>
        </p:nvPicPr>
        <p:blipFill>
          <a:blip r:embed="rId4" cstate="print"/>
          <a:srcRect/>
          <a:stretch>
            <a:fillRect/>
          </a:stretch>
        </p:blipFill>
        <p:spPr bwMode="auto">
          <a:xfrm>
            <a:off x="285720" y="2714620"/>
            <a:ext cx="2857520" cy="388778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7894" name="Picture 6" descr="http://hurricanecandice.files.wordpress.com/2008/04/7smog.jpg"/>
          <p:cNvPicPr>
            <a:picLocks noChangeAspect="1" noChangeArrowheads="1"/>
          </p:cNvPicPr>
          <p:nvPr/>
        </p:nvPicPr>
        <p:blipFill>
          <a:blip r:embed="rId5" cstate="print"/>
          <a:srcRect/>
          <a:stretch>
            <a:fillRect/>
          </a:stretch>
        </p:blipFill>
        <p:spPr bwMode="auto">
          <a:xfrm>
            <a:off x="3786182" y="2428868"/>
            <a:ext cx="4048278" cy="264320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7898" name="Picture 10" descr="http://keetsa.com/blog/wp-content/uploads/2007/08/smog2.jpg"/>
          <p:cNvPicPr>
            <a:picLocks noChangeAspect="1" noChangeArrowheads="1"/>
          </p:cNvPicPr>
          <p:nvPr/>
        </p:nvPicPr>
        <p:blipFill>
          <a:blip r:embed="rId6" cstate="print"/>
          <a:srcRect/>
          <a:stretch>
            <a:fillRect/>
          </a:stretch>
        </p:blipFill>
        <p:spPr bwMode="auto">
          <a:xfrm>
            <a:off x="1428728" y="3986236"/>
            <a:ext cx="4762500" cy="28003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7896" name="Picture 8" descr="http://www.larasfriends.com/Images/SmogNY.jpg"/>
          <p:cNvPicPr>
            <a:picLocks noChangeAspect="1" noChangeArrowheads="1"/>
          </p:cNvPicPr>
          <p:nvPr/>
        </p:nvPicPr>
        <p:blipFill>
          <a:blip r:embed="rId7" cstate="print"/>
          <a:srcRect/>
          <a:stretch>
            <a:fillRect/>
          </a:stretch>
        </p:blipFill>
        <p:spPr bwMode="auto">
          <a:xfrm>
            <a:off x="4500562" y="3935417"/>
            <a:ext cx="4489469" cy="292258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hecke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4" descr="Das Ozonloch">
            <a:hlinkClick r:id="rId3"/>
          </p:cNvPr>
          <p:cNvPicPr>
            <a:picLocks noChangeAspect="1" noChangeArrowheads="1"/>
          </p:cNvPicPr>
          <p:nvPr/>
        </p:nvPicPr>
        <p:blipFill>
          <a:blip r:embed="rId4" cstate="print"/>
          <a:srcRect/>
          <a:stretch>
            <a:fillRect/>
          </a:stretch>
        </p:blipFill>
        <p:spPr bwMode="auto">
          <a:xfrm>
            <a:off x="4169322" y="2643182"/>
            <a:ext cx="4760396" cy="35861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p>
        </p:txBody>
      </p:sp>
      <p:sp>
        <p:nvSpPr>
          <p:cNvPr id="6" name="Textfeld 5"/>
          <p:cNvSpPr txBox="1"/>
          <p:nvPr/>
        </p:nvSpPr>
        <p:spPr>
          <a:xfrm>
            <a:off x="4500562" y="1785926"/>
            <a:ext cx="4500594" cy="523220"/>
          </a:xfrm>
          <a:prstGeom prst="rect">
            <a:avLst/>
          </a:prstGeom>
          <a:noFill/>
        </p:spPr>
        <p:txBody>
          <a:bodyPr wrap="square" rtlCol="0">
            <a:spAutoFit/>
          </a:bodyPr>
          <a:lstStyle/>
          <a:p>
            <a:pPr algn="ctr"/>
            <a:r>
              <a:rPr lang="de-CH" sz="2800" b="1" dirty="0"/>
              <a:t>Ozonloch</a:t>
            </a:r>
          </a:p>
        </p:txBody>
      </p:sp>
      <p:pic>
        <p:nvPicPr>
          <p:cNvPr id="39938" name="Picture 2" descr="Ozonloch"/>
          <p:cNvPicPr>
            <a:picLocks noChangeAspect="1" noChangeArrowheads="1"/>
          </p:cNvPicPr>
          <p:nvPr/>
        </p:nvPicPr>
        <p:blipFill>
          <a:blip r:embed="rId5" cstate="print"/>
          <a:srcRect/>
          <a:stretch>
            <a:fillRect/>
          </a:stretch>
        </p:blipFill>
        <p:spPr bwMode="auto">
          <a:xfrm>
            <a:off x="1469688" y="3071810"/>
            <a:ext cx="2673684" cy="376237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9942" name="Picture 6" descr="http://www.energie-antworten.de/uploads/Ozonloch-for-web.jpg"/>
          <p:cNvPicPr>
            <a:picLocks noChangeAspect="1" noChangeArrowheads="1"/>
          </p:cNvPicPr>
          <p:nvPr/>
        </p:nvPicPr>
        <p:blipFill>
          <a:blip r:embed="rId6" cstate="print"/>
          <a:srcRect/>
          <a:stretch>
            <a:fillRect/>
          </a:stretch>
        </p:blipFill>
        <p:spPr bwMode="auto">
          <a:xfrm>
            <a:off x="500034" y="857232"/>
            <a:ext cx="3357586" cy="33575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hecke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p>
        </p:txBody>
      </p:sp>
      <p:pic>
        <p:nvPicPr>
          <p:cNvPr id="7" name="Picture 4" descr="http://www.elisabeth-selbert-schule.de/transfer2/schuelerseiten/Schuelerwebseiten/KerstinKarjetta/Bilder-Grafiken/wassermangel%20auf%20der%20Welt.jpg"/>
          <p:cNvPicPr>
            <a:picLocks noChangeAspect="1" noChangeArrowheads="1"/>
          </p:cNvPicPr>
          <p:nvPr/>
        </p:nvPicPr>
        <p:blipFill>
          <a:blip r:embed="rId3" cstate="print"/>
          <a:srcRect/>
          <a:stretch>
            <a:fillRect/>
          </a:stretch>
        </p:blipFill>
        <p:spPr bwMode="auto">
          <a:xfrm>
            <a:off x="428596" y="1091103"/>
            <a:ext cx="8215370" cy="5546473"/>
          </a:xfrm>
          <a:prstGeom prst="rect">
            <a:avLst/>
          </a:prstGeom>
          <a:ln>
            <a:noFill/>
          </a:ln>
          <a:effectLst>
            <a:softEdge rad="112500"/>
          </a:effectLst>
        </p:spPr>
      </p:pic>
    </p:spTree>
  </p:cSld>
  <p:clrMapOvr>
    <a:masterClrMapping/>
  </p:clrMapOvr>
  <p:transition>
    <p:checke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p>
        </p:txBody>
      </p:sp>
      <p:sp>
        <p:nvSpPr>
          <p:cNvPr id="6" name="Textfeld 5"/>
          <p:cNvSpPr txBox="1"/>
          <p:nvPr/>
        </p:nvSpPr>
        <p:spPr>
          <a:xfrm>
            <a:off x="4500562" y="1785926"/>
            <a:ext cx="4500594" cy="523220"/>
          </a:xfrm>
          <a:prstGeom prst="rect">
            <a:avLst/>
          </a:prstGeom>
          <a:noFill/>
        </p:spPr>
        <p:txBody>
          <a:bodyPr wrap="square" rtlCol="0">
            <a:spAutoFit/>
          </a:bodyPr>
          <a:lstStyle/>
          <a:p>
            <a:pPr algn="ctr"/>
            <a:r>
              <a:rPr lang="de-CH" sz="2800" b="1" dirty="0"/>
              <a:t>Wassermangel / Dürren</a:t>
            </a:r>
          </a:p>
        </p:txBody>
      </p:sp>
      <p:pic>
        <p:nvPicPr>
          <p:cNvPr id="41986" name="Picture 2" descr="http://www.welt.de/multimedia/archive/1219168620000/00644/wassermangel_indien_644001g.jpg"/>
          <p:cNvPicPr>
            <a:picLocks noChangeAspect="1" noChangeArrowheads="1"/>
          </p:cNvPicPr>
          <p:nvPr/>
        </p:nvPicPr>
        <p:blipFill>
          <a:blip r:embed="rId3" cstate="print"/>
          <a:srcRect/>
          <a:stretch>
            <a:fillRect/>
          </a:stretch>
        </p:blipFill>
        <p:spPr bwMode="auto">
          <a:xfrm>
            <a:off x="214282" y="3738586"/>
            <a:ext cx="4572000" cy="3048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1988" name="Picture 4" descr="http://www.phoenix.de/fm/86/wasser_mangel_T1_BXg.jpg"/>
          <p:cNvPicPr>
            <a:picLocks noChangeAspect="1" noChangeArrowheads="1"/>
          </p:cNvPicPr>
          <p:nvPr/>
        </p:nvPicPr>
        <p:blipFill>
          <a:blip r:embed="rId4" cstate="print"/>
          <a:srcRect/>
          <a:stretch>
            <a:fillRect/>
          </a:stretch>
        </p:blipFill>
        <p:spPr bwMode="auto">
          <a:xfrm>
            <a:off x="71406" y="1214422"/>
            <a:ext cx="4798252" cy="278608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4034" name="Picture 2" descr="http://www.ggenaehr.de/resources/190deathvalley_badwater-86.jpg"/>
          <p:cNvPicPr>
            <a:picLocks noChangeAspect="1" noChangeArrowheads="1"/>
          </p:cNvPicPr>
          <p:nvPr/>
        </p:nvPicPr>
        <p:blipFill>
          <a:blip r:embed="rId5" cstate="print"/>
          <a:srcRect/>
          <a:stretch>
            <a:fillRect/>
          </a:stretch>
        </p:blipFill>
        <p:spPr bwMode="auto">
          <a:xfrm>
            <a:off x="4643438" y="1857364"/>
            <a:ext cx="4222748" cy="316706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1990" name="Picture 6" descr="http://www.geo-reisecommunity.de/bild/regular/149143/Das-Tal-der-Wuesten-und-Felsenstadt-Petra.jpg"/>
          <p:cNvPicPr>
            <a:picLocks noChangeAspect="1" noChangeArrowheads="1"/>
          </p:cNvPicPr>
          <p:nvPr/>
        </p:nvPicPr>
        <p:blipFill>
          <a:blip r:embed="rId6" cstate="print"/>
          <a:srcRect/>
          <a:stretch>
            <a:fillRect/>
          </a:stretch>
        </p:blipFill>
        <p:spPr bwMode="auto">
          <a:xfrm>
            <a:off x="4786314" y="4286232"/>
            <a:ext cx="3864678" cy="25717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hecke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90" name="Picture 10" descr="Hunger"/>
          <p:cNvPicPr>
            <a:picLocks noChangeAspect="1" noChangeArrowheads="1"/>
          </p:cNvPicPr>
          <p:nvPr/>
        </p:nvPicPr>
        <p:blipFill>
          <a:blip r:embed="rId3" cstate="print"/>
          <a:srcRect/>
          <a:stretch>
            <a:fillRect/>
          </a:stretch>
        </p:blipFill>
        <p:spPr bwMode="auto">
          <a:xfrm>
            <a:off x="2571736" y="1214422"/>
            <a:ext cx="1769386" cy="263842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6086" name="Picture 6" descr="http://www.klett.de/sixcms/media.php/76/winderosion.jpg"/>
          <p:cNvPicPr>
            <a:picLocks noChangeAspect="1" noChangeArrowheads="1"/>
          </p:cNvPicPr>
          <p:nvPr/>
        </p:nvPicPr>
        <p:blipFill>
          <a:blip r:embed="rId4" cstate="print"/>
          <a:srcRect/>
          <a:stretch>
            <a:fillRect/>
          </a:stretch>
        </p:blipFill>
        <p:spPr bwMode="auto">
          <a:xfrm>
            <a:off x="214282" y="3071810"/>
            <a:ext cx="4000496" cy="26243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p>
        </p:txBody>
      </p:sp>
      <p:sp>
        <p:nvSpPr>
          <p:cNvPr id="6" name="Textfeld 5"/>
          <p:cNvSpPr txBox="1"/>
          <p:nvPr/>
        </p:nvSpPr>
        <p:spPr>
          <a:xfrm>
            <a:off x="4071934" y="1857364"/>
            <a:ext cx="4929222" cy="954107"/>
          </a:xfrm>
          <a:prstGeom prst="rect">
            <a:avLst/>
          </a:prstGeom>
          <a:noFill/>
        </p:spPr>
        <p:txBody>
          <a:bodyPr wrap="square" rtlCol="0">
            <a:spAutoFit/>
          </a:bodyPr>
          <a:lstStyle/>
          <a:p>
            <a:pPr algn="ctr"/>
            <a:r>
              <a:rPr lang="de-CH" sz="2800" b="1" dirty="0"/>
              <a:t>Bodenerosion (umweltbedingter Welthunger)</a:t>
            </a:r>
          </a:p>
        </p:txBody>
      </p:sp>
      <p:pic>
        <p:nvPicPr>
          <p:cNvPr id="46082" name="Picture 2" descr="http://www.geo-reisecommunity.de/bild/regular/80890/Bodenerosion.jpg"/>
          <p:cNvPicPr>
            <a:picLocks noChangeAspect="1" noChangeArrowheads="1"/>
          </p:cNvPicPr>
          <p:nvPr/>
        </p:nvPicPr>
        <p:blipFill>
          <a:blip r:embed="rId5" cstate="print"/>
          <a:srcRect/>
          <a:stretch>
            <a:fillRect/>
          </a:stretch>
        </p:blipFill>
        <p:spPr bwMode="auto">
          <a:xfrm>
            <a:off x="3786182" y="2643182"/>
            <a:ext cx="5238750" cy="39528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6084" name="Picture 4" descr="http://www.mugv.brandenburg.de/cms/media.php/lbm1.a.2330.de/bo_eros1.jpg"/>
          <p:cNvPicPr>
            <a:picLocks noChangeAspect="1" noChangeArrowheads="1"/>
          </p:cNvPicPr>
          <p:nvPr/>
        </p:nvPicPr>
        <p:blipFill>
          <a:blip r:embed="rId6" cstate="print"/>
          <a:srcRect/>
          <a:stretch>
            <a:fillRect/>
          </a:stretch>
        </p:blipFill>
        <p:spPr bwMode="auto">
          <a:xfrm>
            <a:off x="928662" y="4429125"/>
            <a:ext cx="3048000" cy="24288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6088" name="Picture 8" descr="http://419.bittenus.com/7/4/gladyswilliams/hunger.jpg"/>
          <p:cNvPicPr>
            <a:picLocks noChangeAspect="1" noChangeArrowheads="1"/>
          </p:cNvPicPr>
          <p:nvPr/>
        </p:nvPicPr>
        <p:blipFill>
          <a:blip r:embed="rId7" cstate="print"/>
          <a:srcRect/>
          <a:stretch>
            <a:fillRect/>
          </a:stretch>
        </p:blipFill>
        <p:spPr bwMode="auto">
          <a:xfrm>
            <a:off x="131886" y="1071546"/>
            <a:ext cx="2725614" cy="295274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hecke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6" name="Picture 8" descr="http://www.animal-spirit.at/aktuell/robbenjagd_2008_3.jpg"/>
          <p:cNvPicPr>
            <a:picLocks noChangeAspect="1" noChangeArrowheads="1"/>
          </p:cNvPicPr>
          <p:nvPr/>
        </p:nvPicPr>
        <p:blipFill>
          <a:blip r:embed="rId3" cstate="print"/>
          <a:srcRect/>
          <a:stretch>
            <a:fillRect/>
          </a:stretch>
        </p:blipFill>
        <p:spPr bwMode="auto">
          <a:xfrm>
            <a:off x="4071934" y="2143116"/>
            <a:ext cx="2472785" cy="210186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8132" name="Picture 4" descr="http://www.drogenfranz.de/gas/firmen/walfang2.jpg"/>
          <p:cNvPicPr>
            <a:picLocks noChangeAspect="1" noChangeArrowheads="1"/>
          </p:cNvPicPr>
          <p:nvPr/>
        </p:nvPicPr>
        <p:blipFill>
          <a:blip r:embed="rId4" cstate="print"/>
          <a:srcRect/>
          <a:stretch>
            <a:fillRect/>
          </a:stretch>
        </p:blipFill>
        <p:spPr bwMode="auto">
          <a:xfrm>
            <a:off x="214282" y="3829050"/>
            <a:ext cx="4381500" cy="30289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p>
        </p:txBody>
      </p:sp>
      <p:sp>
        <p:nvSpPr>
          <p:cNvPr id="6" name="Textfeld 5"/>
          <p:cNvSpPr txBox="1"/>
          <p:nvPr/>
        </p:nvSpPr>
        <p:spPr>
          <a:xfrm>
            <a:off x="4071934" y="1857364"/>
            <a:ext cx="4929222" cy="523220"/>
          </a:xfrm>
          <a:prstGeom prst="rect">
            <a:avLst/>
          </a:prstGeom>
          <a:noFill/>
        </p:spPr>
        <p:txBody>
          <a:bodyPr wrap="square" rtlCol="0">
            <a:spAutoFit/>
          </a:bodyPr>
          <a:lstStyle/>
          <a:p>
            <a:pPr algn="ctr"/>
            <a:r>
              <a:rPr lang="de-CH" sz="2800" b="1" dirty="0"/>
              <a:t>Artensterben</a:t>
            </a:r>
          </a:p>
        </p:txBody>
      </p:sp>
      <p:pic>
        <p:nvPicPr>
          <p:cNvPr id="48130" name="Picture 2" descr="http://static1.kleinezeitung.at/system/galleries_520x335/upload/7/6/4/2250740/eisbar291209ap726.jpg"/>
          <p:cNvPicPr>
            <a:picLocks noChangeAspect="1" noChangeArrowheads="1"/>
          </p:cNvPicPr>
          <p:nvPr/>
        </p:nvPicPr>
        <p:blipFill>
          <a:blip r:embed="rId5" cstate="print"/>
          <a:srcRect/>
          <a:stretch>
            <a:fillRect/>
          </a:stretch>
        </p:blipFill>
        <p:spPr bwMode="auto">
          <a:xfrm>
            <a:off x="4000496" y="3500438"/>
            <a:ext cx="4953000" cy="31908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8134" name="Picture 6" descr="http://www.spiegel.de/img/0,1020,1089860,00.jpg"/>
          <p:cNvPicPr>
            <a:picLocks noChangeAspect="1" noChangeArrowheads="1"/>
          </p:cNvPicPr>
          <p:nvPr/>
        </p:nvPicPr>
        <p:blipFill>
          <a:blip r:embed="rId6" cstate="print"/>
          <a:srcRect/>
          <a:stretch>
            <a:fillRect/>
          </a:stretch>
        </p:blipFill>
        <p:spPr bwMode="auto">
          <a:xfrm>
            <a:off x="97612" y="1857364"/>
            <a:ext cx="4045760" cy="269717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hecke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p>
        </p:txBody>
      </p:sp>
      <p:sp>
        <p:nvSpPr>
          <p:cNvPr id="6" name="Textfeld 5"/>
          <p:cNvSpPr txBox="1"/>
          <p:nvPr/>
        </p:nvSpPr>
        <p:spPr>
          <a:xfrm>
            <a:off x="4071934" y="1857364"/>
            <a:ext cx="4929222" cy="523220"/>
          </a:xfrm>
          <a:prstGeom prst="rect">
            <a:avLst/>
          </a:prstGeom>
          <a:noFill/>
        </p:spPr>
        <p:txBody>
          <a:bodyPr wrap="square" rtlCol="0">
            <a:spAutoFit/>
          </a:bodyPr>
          <a:lstStyle/>
          <a:p>
            <a:pPr algn="ctr"/>
            <a:r>
              <a:rPr lang="de-CH" sz="2800" b="1" dirty="0"/>
              <a:t>Waldsterben</a:t>
            </a:r>
          </a:p>
        </p:txBody>
      </p:sp>
      <p:pic>
        <p:nvPicPr>
          <p:cNvPr id="50178" name="Picture 2" descr="http://www.weitwanderungen.de/images/2004-Grulicher-Waldsterben.JPG"/>
          <p:cNvPicPr>
            <a:picLocks noChangeAspect="1" noChangeArrowheads="1"/>
          </p:cNvPicPr>
          <p:nvPr/>
        </p:nvPicPr>
        <p:blipFill>
          <a:blip r:embed="rId3" cstate="print"/>
          <a:srcRect/>
          <a:stretch>
            <a:fillRect/>
          </a:stretch>
        </p:blipFill>
        <p:spPr bwMode="auto">
          <a:xfrm>
            <a:off x="149603" y="2881803"/>
            <a:ext cx="5279653" cy="397619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0180" name="Picture 4" descr="http://www.a-b-i-s.de/a21/aeg/forest-cut.jpg"/>
          <p:cNvPicPr>
            <a:picLocks noChangeAspect="1" noChangeArrowheads="1"/>
          </p:cNvPicPr>
          <p:nvPr/>
        </p:nvPicPr>
        <p:blipFill>
          <a:blip r:embed="rId4" cstate="print"/>
          <a:srcRect/>
          <a:stretch>
            <a:fillRect/>
          </a:stretch>
        </p:blipFill>
        <p:spPr bwMode="auto">
          <a:xfrm>
            <a:off x="285720" y="1209475"/>
            <a:ext cx="2293922" cy="22195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0182" name="Picture 6" descr="http://www.klima-schutz.ch/Amazonas2.JPG"/>
          <p:cNvPicPr>
            <a:picLocks noChangeAspect="1" noChangeArrowheads="1"/>
          </p:cNvPicPr>
          <p:nvPr/>
        </p:nvPicPr>
        <p:blipFill>
          <a:blip r:embed="rId5" cstate="print"/>
          <a:srcRect/>
          <a:stretch>
            <a:fillRect/>
          </a:stretch>
        </p:blipFill>
        <p:spPr bwMode="auto">
          <a:xfrm>
            <a:off x="5143536" y="2214554"/>
            <a:ext cx="3786182" cy="444049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0184" name="Picture 8" descr="http://www.greenpeace.de/typo3temp/GB/cd1fc1ec09.jpg"/>
          <p:cNvPicPr>
            <a:picLocks noChangeAspect="1" noChangeArrowheads="1"/>
          </p:cNvPicPr>
          <p:nvPr/>
        </p:nvPicPr>
        <p:blipFill>
          <a:blip r:embed="rId6" cstate="print"/>
          <a:srcRect/>
          <a:stretch>
            <a:fillRect/>
          </a:stretch>
        </p:blipFill>
        <p:spPr bwMode="auto">
          <a:xfrm>
            <a:off x="1928794" y="1928802"/>
            <a:ext cx="4572000" cy="3048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hecke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30" name="Picture 6" descr="http://home.intergga.ch/Indien/Indien/DF/waldbrand.jpg"/>
          <p:cNvPicPr>
            <a:picLocks noChangeAspect="1" noChangeArrowheads="1"/>
          </p:cNvPicPr>
          <p:nvPr/>
        </p:nvPicPr>
        <p:blipFill>
          <a:blip r:embed="rId3" cstate="print"/>
          <a:srcRect/>
          <a:stretch>
            <a:fillRect/>
          </a:stretch>
        </p:blipFill>
        <p:spPr bwMode="auto">
          <a:xfrm>
            <a:off x="0" y="1214422"/>
            <a:ext cx="4268916" cy="291131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2228" name="Picture 4" descr="http://www.n-tv.de/img/45/456693/O_680_680_680_TAI33-TAIWAN-0811-11.JPG5985306263349226001.jpg"/>
          <p:cNvPicPr>
            <a:picLocks noChangeAspect="1" noChangeArrowheads="1"/>
          </p:cNvPicPr>
          <p:nvPr/>
        </p:nvPicPr>
        <p:blipFill>
          <a:blip r:embed="rId4" cstate="print"/>
          <a:srcRect/>
          <a:stretch>
            <a:fillRect/>
          </a:stretch>
        </p:blipFill>
        <p:spPr bwMode="auto">
          <a:xfrm>
            <a:off x="4000811" y="3357562"/>
            <a:ext cx="4872005" cy="325278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el 1"/>
          <p:cNvSpPr>
            <a:spLocks noGrp="1"/>
          </p:cNvSpPr>
          <p:nvPr>
            <p:ph type="title"/>
          </p:nvPr>
        </p:nvSpPr>
        <p:spPr/>
        <p:txBody>
          <a:bodyPr>
            <a:normAutofit fontScale="90000"/>
          </a:bodyPr>
          <a:lstStyle/>
          <a:p>
            <a:r>
              <a:rPr lang="de-CH" b="1" dirty="0">
                <a:solidFill>
                  <a:srgbClr val="FF0000"/>
                </a:solidFill>
              </a:rPr>
              <a:t>Beispiele aktueller Umweltprobleme</a:t>
            </a:r>
          </a:p>
        </p:txBody>
      </p:sp>
      <p:sp>
        <p:nvSpPr>
          <p:cNvPr id="6" name="Textfeld 5"/>
          <p:cNvSpPr txBox="1"/>
          <p:nvPr/>
        </p:nvSpPr>
        <p:spPr>
          <a:xfrm>
            <a:off x="4000496" y="1857364"/>
            <a:ext cx="5357850" cy="954107"/>
          </a:xfrm>
          <a:prstGeom prst="rect">
            <a:avLst/>
          </a:prstGeom>
          <a:noFill/>
        </p:spPr>
        <p:txBody>
          <a:bodyPr wrap="square" rtlCol="0">
            <a:spAutoFit/>
          </a:bodyPr>
          <a:lstStyle/>
          <a:p>
            <a:pPr algn="ctr"/>
            <a:r>
              <a:rPr lang="de-CH" sz="2800" b="1" dirty="0"/>
              <a:t>Zunahme anthropogen verursachter Naturkatastrophen</a:t>
            </a:r>
          </a:p>
        </p:txBody>
      </p:sp>
      <p:pic>
        <p:nvPicPr>
          <p:cNvPr id="52226" name="Picture 2" descr="http://www.bild.de/BILD/news/fotos/2010/01/02/brasilien-schlamm/berg-20100102__071444__APTOPIX__Brazil__Mudslides__XFD107.jp__14467905__MBQF-1262420224,templateId=renderScaled,property=Bild,height=349.jpg"/>
          <p:cNvPicPr>
            <a:picLocks noChangeAspect="1" noChangeArrowheads="1"/>
          </p:cNvPicPr>
          <p:nvPr/>
        </p:nvPicPr>
        <p:blipFill>
          <a:blip r:embed="rId5" cstate="print"/>
          <a:srcRect/>
          <a:stretch>
            <a:fillRect/>
          </a:stretch>
        </p:blipFill>
        <p:spPr bwMode="auto">
          <a:xfrm>
            <a:off x="142875" y="3462361"/>
            <a:ext cx="4429125" cy="33242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checker dir="vert"/>
  </p:transition>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1280</Words>
  <Application>Microsoft Office PowerPoint</Application>
  <PresentationFormat>Bildschirmpräsentation (4:3)</PresentationFormat>
  <Paragraphs>108</Paragraphs>
  <Slides>18</Slides>
  <Notes>18</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18</vt:i4>
      </vt:variant>
    </vt:vector>
  </HeadingPairs>
  <TitlesOfParts>
    <vt:vector size="23" baseType="lpstr">
      <vt:lpstr>Arial</vt:lpstr>
      <vt:lpstr>Arial Black</vt:lpstr>
      <vt:lpstr>Calibri</vt:lpstr>
      <vt:lpstr>Wingdings</vt:lpstr>
      <vt:lpstr>Larissa-Design</vt:lpstr>
      <vt:lpstr>PowerPoint-Präsentation</vt:lpstr>
      <vt:lpstr>PowerPoint-Präsentation</vt:lpstr>
      <vt:lpstr>Begriffsdefinition</vt:lpstr>
      <vt:lpstr>Begriffsdefinition</vt:lpstr>
      <vt:lpstr>Ursachen</vt:lpstr>
      <vt:lpstr>Geschichte</vt:lpstr>
      <vt:lpstr>Komplexität</vt:lpstr>
      <vt:lpstr>Beispiele aktueller Umweltprobleme</vt:lpstr>
      <vt:lpstr>Beispiele aktueller Umweltprobleme</vt:lpstr>
      <vt:lpstr>Beispiele aktueller Umweltprobleme</vt:lpstr>
      <vt:lpstr>Beispiele aktueller Umweltprobleme</vt:lpstr>
      <vt:lpstr>Beispiele aktueller Umweltprobleme</vt:lpstr>
      <vt:lpstr>Beispiele aktueller Umweltprobleme</vt:lpstr>
      <vt:lpstr>Beispiele aktueller Umweltprobleme</vt:lpstr>
      <vt:lpstr>Beispiele aktueller Umweltprobleme</vt:lpstr>
      <vt:lpstr>Beispiele aktueller Umweltprobleme</vt:lpstr>
      <vt:lpstr>Beispiele aktueller Umweltprobleme</vt:lpstr>
      <vt:lpstr>Beispiele aktueller Umweltprobleme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Adrian</dc:creator>
  <cp:lastModifiedBy>Natalie Bossi</cp:lastModifiedBy>
  <cp:revision>46</cp:revision>
  <dcterms:created xsi:type="dcterms:W3CDTF">2010-03-15T13:47:50Z</dcterms:created>
  <dcterms:modified xsi:type="dcterms:W3CDTF">2018-11-12T07:18:07Z</dcterms:modified>
</cp:coreProperties>
</file>